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 id="2147483662" r:id="rId2"/>
  </p:sldMasterIdLst>
  <p:notesMasterIdLst>
    <p:notesMasterId r:id="rId4"/>
  </p:notesMasterIdLst>
  <p:handoutMasterIdLst>
    <p:handoutMasterId r:id="rId5"/>
  </p:handoutMasterIdLst>
  <p:sldIdLst>
    <p:sldId id="256" r:id="rId3"/>
  </p:sldIdLst>
  <p:sldSz cx="30275213" cy="42803763"/>
  <p:notesSz cx="6797675" cy="9926638"/>
  <p:embeddedFontLst>
    <p:embeddedFont>
      <p:font typeface="나눔고딕OTF" panose="020D0604000000000000" pitchFamily="34" charset="-127"/>
      <p:regular r:id="rId6"/>
      <p:bold r:id="rId7"/>
    </p:embeddedFont>
    <p:embeddedFont>
      <p:font typeface="Trebuchet MS" panose="020B0603020202020204" pitchFamily="34" charset="0"/>
      <p:regular r:id="rId8"/>
      <p:bold r:id="rId9"/>
      <p:italic r:id="rId10"/>
      <p:boldItalic r:id="rId11"/>
    </p:embeddedFont>
  </p:embeddedFontLst>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5" userDrawn="1">
          <p15:clr>
            <a:srgbClr val="A4A3A4"/>
          </p15:clr>
        </p15:guide>
        <p15:guide id="2" pos="9531"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2" autoAdjust="0"/>
    <p:restoredTop sz="92708" autoAdjust="0"/>
  </p:normalViewPr>
  <p:slideViewPr>
    <p:cSldViewPr snapToGrid="0" snapToObjects="1">
      <p:cViewPr varScale="1">
        <p:scale>
          <a:sx n="13" d="100"/>
          <a:sy n="13" d="100"/>
        </p:scale>
        <p:origin x="2990" y="120"/>
      </p:cViewPr>
      <p:guideLst>
        <p:guide orient="horz" pos="13475"/>
        <p:guide pos="95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3127"/>
        <p:guide pos="21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presProps" Target="presProps.xml"/><Relationship Id="rId18" Type="http://schemas.openxmlformats.org/officeDocument/2006/relationships/customXml" Target="../customXml/item1.xml"/><Relationship Id="rId3" Type="http://schemas.openxmlformats.org/officeDocument/2006/relationships/slide" Target="slides/slide1.xml"/><Relationship Id="rId7" Type="http://schemas.openxmlformats.org/officeDocument/2006/relationships/font" Target="fonts/font2.fntdata"/><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handoutMaster" Target="handoutMasters/handoutMaster1.xml"/><Relationship Id="rId15" Type="http://schemas.openxmlformats.org/officeDocument/2006/relationships/theme" Target="theme/theme1.xml"/><Relationship Id="rId10" Type="http://schemas.openxmlformats.org/officeDocument/2006/relationships/font" Target="fonts/font5.fntdata"/><Relationship Id="rId19"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유 동헌" userId="74fb63d1460e744d" providerId="LiveId" clId="{2BEEE7F2-CBA9-42D7-8516-0A51D2CBE5CD}"/>
    <pc:docChg chg="modSld">
      <pc:chgData name="유 동헌" userId="74fb63d1460e744d" providerId="LiveId" clId="{2BEEE7F2-CBA9-42D7-8516-0A51D2CBE5CD}" dt="2022-06-14T03:35:28.962" v="55" actId="1035"/>
      <pc:docMkLst>
        <pc:docMk/>
      </pc:docMkLst>
      <pc:sldChg chg="modSp mod">
        <pc:chgData name="유 동헌" userId="74fb63d1460e744d" providerId="LiveId" clId="{2BEEE7F2-CBA9-42D7-8516-0A51D2CBE5CD}" dt="2022-06-14T03:35:28.962" v="55" actId="1035"/>
        <pc:sldMkLst>
          <pc:docMk/>
          <pc:sldMk cId="0" sldId="256"/>
        </pc:sldMkLst>
        <pc:spChg chg="mod">
          <ac:chgData name="유 동헌" userId="74fb63d1460e744d" providerId="LiveId" clId="{2BEEE7F2-CBA9-42D7-8516-0A51D2CBE5CD}" dt="2022-06-14T03:35:19.941" v="50" actId="1036"/>
          <ac:spMkLst>
            <pc:docMk/>
            <pc:sldMk cId="0" sldId="256"/>
            <ac:spMk id="51" creationId="{1D8A1DE0-7B9A-48C5-8C9B-B6FA1CA8B34A}"/>
          </ac:spMkLst>
        </pc:spChg>
        <pc:spChg chg="mod">
          <ac:chgData name="유 동헌" userId="74fb63d1460e744d" providerId="LiveId" clId="{2BEEE7F2-CBA9-42D7-8516-0A51D2CBE5CD}" dt="2022-06-14T03:33:50.559" v="20" actId="20577"/>
          <ac:spMkLst>
            <pc:docMk/>
            <pc:sldMk cId="0" sldId="256"/>
            <ac:spMk id="65" creationId="{638C57C4-1DFD-4E55-B95A-6CCE1DEF793E}"/>
          </ac:spMkLst>
        </pc:spChg>
        <pc:spChg chg="mod">
          <ac:chgData name="유 동헌" userId="74fb63d1460e744d" providerId="LiveId" clId="{2BEEE7F2-CBA9-42D7-8516-0A51D2CBE5CD}" dt="2022-06-14T03:35:19.941" v="50" actId="1036"/>
          <ac:spMkLst>
            <pc:docMk/>
            <pc:sldMk cId="0" sldId="256"/>
            <ac:spMk id="92" creationId="{4888786F-FF6B-49D2-B2D9-207A34BE1269}"/>
          </ac:spMkLst>
        </pc:spChg>
        <pc:spChg chg="mod">
          <ac:chgData name="유 동헌" userId="74fb63d1460e744d" providerId="LiveId" clId="{2BEEE7F2-CBA9-42D7-8516-0A51D2CBE5CD}" dt="2022-06-14T03:35:19.941" v="50" actId="1036"/>
          <ac:spMkLst>
            <pc:docMk/>
            <pc:sldMk cId="0" sldId="256"/>
            <ac:spMk id="93" creationId="{3152BD92-2B10-4ED7-99BD-4DD802592488}"/>
          </ac:spMkLst>
        </pc:spChg>
        <pc:spChg chg="mod">
          <ac:chgData name="유 동헌" userId="74fb63d1460e744d" providerId="LiveId" clId="{2BEEE7F2-CBA9-42D7-8516-0A51D2CBE5CD}" dt="2022-06-14T03:35:25.350" v="53" actId="1036"/>
          <ac:spMkLst>
            <pc:docMk/>
            <pc:sldMk cId="0" sldId="256"/>
            <ac:spMk id="111" creationId="{32D980EB-7112-4062-A395-07E4E53D4306}"/>
          </ac:spMkLst>
        </pc:spChg>
        <pc:spChg chg="mod">
          <ac:chgData name="유 동헌" userId="74fb63d1460e744d" providerId="LiveId" clId="{2BEEE7F2-CBA9-42D7-8516-0A51D2CBE5CD}" dt="2022-06-14T03:34:15.097" v="32" actId="1035"/>
          <ac:spMkLst>
            <pc:docMk/>
            <pc:sldMk cId="0" sldId="256"/>
            <ac:spMk id="122" creationId="{7D783413-0268-9A6D-B8DB-C71C10D7A32B}"/>
          </ac:spMkLst>
        </pc:spChg>
        <pc:spChg chg="mod">
          <ac:chgData name="유 동헌" userId="74fb63d1460e744d" providerId="LiveId" clId="{2BEEE7F2-CBA9-42D7-8516-0A51D2CBE5CD}" dt="2022-06-14T03:35:25.350" v="53" actId="1036"/>
          <ac:spMkLst>
            <pc:docMk/>
            <pc:sldMk cId="0" sldId="256"/>
            <ac:spMk id="124" creationId="{09B8D1C4-8E0E-E906-3EC7-09C8A0FE5D1B}"/>
          </ac:spMkLst>
        </pc:spChg>
        <pc:spChg chg="mod">
          <ac:chgData name="유 동헌" userId="74fb63d1460e744d" providerId="LiveId" clId="{2BEEE7F2-CBA9-42D7-8516-0A51D2CBE5CD}" dt="2022-06-14T03:35:28.962" v="55" actId="1035"/>
          <ac:spMkLst>
            <pc:docMk/>
            <pc:sldMk cId="0" sldId="256"/>
            <ac:spMk id="125" creationId="{BC186C9F-FB00-EA4D-8A02-6DB5670AC553}"/>
          </ac:spMkLst>
        </pc:spChg>
        <pc:spChg chg="mod">
          <ac:chgData name="유 동헌" userId="74fb63d1460e744d" providerId="LiveId" clId="{2BEEE7F2-CBA9-42D7-8516-0A51D2CBE5CD}" dt="2022-06-14T03:35:19.941" v="50" actId="1036"/>
          <ac:spMkLst>
            <pc:docMk/>
            <pc:sldMk cId="0" sldId="256"/>
            <ac:spMk id="145" creationId="{22E50A49-DFCD-67A2-43A3-0A0E49D63D58}"/>
          </ac:spMkLst>
        </pc:spChg>
        <pc:spChg chg="mod">
          <ac:chgData name="유 동헌" userId="74fb63d1460e744d" providerId="LiveId" clId="{2BEEE7F2-CBA9-42D7-8516-0A51D2CBE5CD}" dt="2022-06-14T03:35:19.941" v="50" actId="1036"/>
          <ac:spMkLst>
            <pc:docMk/>
            <pc:sldMk cId="0" sldId="256"/>
            <ac:spMk id="147" creationId="{98447625-5292-F174-89E2-69E2C8FDF57E}"/>
          </ac:spMkLst>
        </pc:spChg>
        <pc:spChg chg="mod">
          <ac:chgData name="유 동헌" userId="74fb63d1460e744d" providerId="LiveId" clId="{2BEEE7F2-CBA9-42D7-8516-0A51D2CBE5CD}" dt="2022-06-14T03:35:19.941" v="50" actId="1036"/>
          <ac:spMkLst>
            <pc:docMk/>
            <pc:sldMk cId="0" sldId="256"/>
            <ac:spMk id="161" creationId="{321D7ED4-6365-0A8A-EBAD-8C5D72C38AB7}"/>
          </ac:spMkLst>
        </pc:spChg>
        <pc:spChg chg="mod">
          <ac:chgData name="유 동헌" userId="74fb63d1460e744d" providerId="LiveId" clId="{2BEEE7F2-CBA9-42D7-8516-0A51D2CBE5CD}" dt="2022-06-14T03:35:19.941" v="50" actId="1036"/>
          <ac:spMkLst>
            <pc:docMk/>
            <pc:sldMk cId="0" sldId="256"/>
            <ac:spMk id="163" creationId="{9EB5794A-25F2-6285-1303-761EA90EDA76}"/>
          </ac:spMkLst>
        </pc:spChg>
        <pc:grpChg chg="mod">
          <ac:chgData name="유 동헌" userId="74fb63d1460e744d" providerId="LiveId" clId="{2BEEE7F2-CBA9-42D7-8516-0A51D2CBE5CD}" dt="2022-06-14T03:35:25.350" v="53" actId="1036"/>
          <ac:grpSpMkLst>
            <pc:docMk/>
            <pc:sldMk cId="0" sldId="256"/>
            <ac:grpSpMk id="12" creationId="{4BD47E28-8C18-5180-A655-F986E208A04C}"/>
          </ac:grpSpMkLst>
        </pc:grpChg>
        <pc:grpChg chg="mod">
          <ac:chgData name="유 동헌" userId="74fb63d1460e744d" providerId="LiveId" clId="{2BEEE7F2-CBA9-42D7-8516-0A51D2CBE5CD}" dt="2022-06-14T03:34:11.473" v="31" actId="1036"/>
          <ac:grpSpMkLst>
            <pc:docMk/>
            <pc:sldMk cId="0" sldId="256"/>
            <ac:grpSpMk id="17" creationId="{6D96F47D-2709-C520-E2A9-E450582AA4BD}"/>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lang="ko-KR" altLang="en-US"/>
            </a:pPr>
            <a:endParaRPr lang="en-US" dirty="0">
              <a:latin typeface="나눔고딕OTF" panose="020D0604000000000000" pitchFamily="34" charset="-127"/>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a:lstStyle>
            <a:lvl1pPr algn="r">
              <a:defRPr sz="1200"/>
            </a:lvl1pPr>
          </a:lstStyle>
          <a:p>
            <a:pPr lvl="0">
              <a:defRPr lang="ko-KR" altLang="en-US"/>
            </a:pPr>
            <a:fld id="{0158C5BC-9A70-462C-B28D-9600239EAC64}" type="datetime1">
              <a:rPr lang="en-US">
                <a:latin typeface="나눔고딕OTF" panose="020D0604000000000000" pitchFamily="34" charset="-127"/>
              </a:rPr>
              <a:pPr lvl="0">
                <a:defRPr lang="ko-KR" altLang="en-US"/>
              </a:pPr>
              <a:t>6/14/2022</a:t>
            </a:fld>
            <a:endParaRPr lang="en-US" dirty="0">
              <a:latin typeface="나눔고딕OTF" panose="020D0604000000000000" pitchFamily="34" charset="-127"/>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lang="ko-KR" altLang="en-US"/>
            </a:pPr>
            <a:endParaRPr lang="en-US" dirty="0">
              <a:latin typeface="나눔고딕OTF" panose="020D0604000000000000" pitchFamily="34" charset="-127"/>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lang="ko-KR" altLang="en-US"/>
            </a:pPr>
            <a:fld id="{79C131B7-05CA-4AEE-9267-6D0ED4DC84F3}" type="slidenum">
              <a:rPr lang="en-US">
                <a:latin typeface="나눔고딕OTF" panose="020D0604000000000000" pitchFamily="34" charset="-127"/>
              </a:rPr>
              <a:pPr lvl="0">
                <a:defRPr lang="ko-KR" altLang="en-US"/>
              </a:pPr>
              <a:t>‹#›</a:t>
            </a:fld>
            <a:endParaRPr lang="en-US" dirty="0">
              <a:latin typeface="나눔고딕OTF" panose="020D0604000000000000" pitchFamily="34" charset="-127"/>
            </a:endParaRPr>
          </a:p>
        </p:txBody>
      </p:sp>
    </p:spTree>
    <p:extLst>
      <p:ext uri="{BB962C8B-B14F-4D97-AF65-F5344CB8AC3E}">
        <p14:creationId xmlns:p14="http://schemas.microsoft.com/office/powerpoint/2010/main" val="585409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atin typeface="나눔고딕OTF" panose="020D0604000000000000" pitchFamily="34" charset="-127"/>
              </a:defRPr>
            </a:lvl1pPr>
          </a:lstStyle>
          <a:p>
            <a:pPr>
              <a:defRPr lang="ko-KR" altLang="en-US"/>
            </a:pPr>
            <a:endParaRPr lang="en-US" alt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atin typeface="나눔고딕OTF" panose="020D0604000000000000" pitchFamily="34" charset="-127"/>
              </a:defRPr>
            </a:lvl1pPr>
          </a:lstStyle>
          <a:p>
            <a:pPr>
              <a:defRPr lang="ko-KR" altLang="en-US"/>
            </a:pPr>
            <a:fld id="{E6CC2317-6751-4CD4-9995-8782DD78E936}" type="datetime1">
              <a:rPr lang="en-US" altLang="en-US" smtClean="0"/>
              <a:pPr>
                <a:defRPr lang="ko-KR" altLang="en-US"/>
              </a:pPr>
              <a:t>6/14/2022</a:t>
            </a:fld>
            <a:endParaRPr lang="en-US" altLang="en-US" dirty="0"/>
          </a:p>
        </p:txBody>
      </p:sp>
      <p:sp>
        <p:nvSpPr>
          <p:cNvPr id="4" name="Slide Image Placeholder 3"/>
          <p:cNvSpPr>
            <a:spLocks noGrp="1" noRot="1" noChangeAspect="1" noTextEdit="1"/>
          </p:cNvSpPr>
          <p:nvPr>
            <p:ph type="sldImg" idx="2"/>
          </p:nvPr>
        </p:nvSpPr>
        <p:spPr>
          <a:xfrm>
            <a:off x="2082800" y="744538"/>
            <a:ext cx="2632075" cy="3722687"/>
          </a:xfrm>
          <a:prstGeom prst="rect">
            <a:avLst/>
          </a:prstGeom>
          <a:noFill/>
          <a:ln w="12700">
            <a:solidFill>
              <a:prstClr val="black"/>
            </a:solidFill>
          </a:ln>
        </p:spPr>
        <p:txBody>
          <a:bodyPr vert="horz" lIns="91440" tIns="45720" rIns="91440" bIns="45720" anchor="ctr"/>
          <a:lstStyle/>
          <a:p>
            <a:pPr lvl="0">
              <a:defRPr lang="ko-KR" altLang="en-US"/>
            </a:pPr>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a:normAutofit/>
          </a:bodyPr>
          <a:lstStyle/>
          <a:p>
            <a:pPr lvl="0">
              <a:defRPr lang="ko-KR" altLang="en-US"/>
            </a:pPr>
            <a:r>
              <a:rPr lang="en-US" dirty="0"/>
              <a:t>Click to edit Master text styles</a:t>
            </a:r>
          </a:p>
          <a:p>
            <a:pPr lvl="1">
              <a:defRPr lang="ko-KR" altLang="en-US"/>
            </a:pPr>
            <a:r>
              <a:rPr lang="en-US" dirty="0"/>
              <a:t>Second level</a:t>
            </a:r>
          </a:p>
          <a:p>
            <a:pPr lvl="2">
              <a:defRPr lang="ko-KR" altLang="en-US"/>
            </a:pPr>
            <a:r>
              <a:rPr lang="en-US" dirty="0"/>
              <a:t>Third level</a:t>
            </a:r>
          </a:p>
          <a:p>
            <a:pPr lvl="3">
              <a:defRPr lang="ko-KR" altLang="en-US"/>
            </a:pPr>
            <a:r>
              <a:rPr lang="en-US" dirty="0"/>
              <a:t>Fourth level</a:t>
            </a:r>
          </a:p>
          <a:p>
            <a:pPr lvl="4">
              <a:defRPr lang="ko-KR" altLang="en-US"/>
            </a:pPr>
            <a:r>
              <a:rPr lang="en-US"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atin typeface="나눔고딕OTF" panose="020D0604000000000000" pitchFamily="34" charset="-127"/>
              </a:defRPr>
            </a:lvl1pPr>
          </a:lstStyle>
          <a:p>
            <a:pPr>
              <a:defRPr lang="ko-KR" altLang="en-US"/>
            </a:pPr>
            <a:endParaRPr lang="en-US" alt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atin typeface="나눔고딕OTF" panose="020D0604000000000000" pitchFamily="34" charset="-127"/>
              </a:defRPr>
            </a:lvl1pPr>
          </a:lstStyle>
          <a:p>
            <a:pPr>
              <a:defRPr lang="ko-KR" altLang="en-US"/>
            </a:pPr>
            <a:fld id="{26A1A87D-CAF7-4BDC-A0D3-C0DBEDE81619}" type="slidenum">
              <a:rPr lang="en-US" altLang="en-US" smtClean="0"/>
              <a:pPr>
                <a:defRPr lang="ko-KR" altLang="en-US"/>
              </a:pPr>
              <a:t>‹#›</a:t>
            </a:fld>
            <a:endParaRPr lang="en-US" altLang="en-US" dirty="0"/>
          </a:p>
        </p:txBody>
      </p:sp>
    </p:spTree>
    <p:extLst>
      <p:ext uri="{BB962C8B-B14F-4D97-AF65-F5344CB8AC3E}">
        <p14:creationId xmlns:p14="http://schemas.microsoft.com/office/powerpoint/2010/main" val="2137187840"/>
      </p:ext>
    </p:extLst>
  </p:cSld>
  <p:clrMap bg1="lt1" tx1="dk1" bg2="lt2" tx2="dk2" accent1="accent1" accent2="accent2" accent3="accent3" accent4="accent4" accent5="accent5" accent6="accent6" hlink="hlink" folHlink="folHlink"/>
  <p:hf hdr="0" ftr="0" dt="0"/>
  <p:notesStyle>
    <a:lvl1pPr marL="0" algn="l" defTabSz="3038715" rtl="0" eaLnBrk="1" latinLnBrk="0" hangingPunct="1">
      <a:defRPr sz="4100" kern="1200">
        <a:solidFill>
          <a:schemeClr val="tx1"/>
        </a:solidFill>
        <a:latin typeface="나눔고딕OTF" panose="020D0604000000000000" pitchFamily="34" charset="-127"/>
        <a:ea typeface="+mn-ea"/>
        <a:cs typeface="+mn-cs"/>
      </a:defRPr>
    </a:lvl1pPr>
    <a:lvl2pPr marL="1519358" algn="l" defTabSz="3038715" rtl="0" eaLnBrk="1" latinLnBrk="0" hangingPunct="1">
      <a:defRPr sz="4100" kern="1200">
        <a:solidFill>
          <a:schemeClr val="tx1"/>
        </a:solidFill>
        <a:latin typeface="나눔고딕OTF" panose="020D0604000000000000" pitchFamily="34" charset="-127"/>
        <a:ea typeface="+mn-ea"/>
        <a:cs typeface="+mn-cs"/>
      </a:defRPr>
    </a:lvl2pPr>
    <a:lvl3pPr marL="3038715" algn="l" defTabSz="3038715" rtl="0" eaLnBrk="1" latinLnBrk="0" hangingPunct="1">
      <a:defRPr sz="4100" kern="1200">
        <a:solidFill>
          <a:schemeClr val="tx1"/>
        </a:solidFill>
        <a:latin typeface="나눔고딕OTF" panose="020D0604000000000000" pitchFamily="34" charset="-127"/>
        <a:ea typeface="+mn-ea"/>
        <a:cs typeface="+mn-cs"/>
      </a:defRPr>
    </a:lvl3pPr>
    <a:lvl4pPr marL="4558071" algn="l" defTabSz="3038715" rtl="0" eaLnBrk="1" latinLnBrk="0" hangingPunct="1">
      <a:defRPr sz="4100" kern="1200">
        <a:solidFill>
          <a:schemeClr val="tx1"/>
        </a:solidFill>
        <a:latin typeface="나눔고딕OTF" panose="020D0604000000000000" pitchFamily="34" charset="-127"/>
        <a:ea typeface="+mn-ea"/>
        <a:cs typeface="+mn-cs"/>
      </a:defRPr>
    </a:lvl4pPr>
    <a:lvl5pPr marL="6077429" algn="l" defTabSz="3038715" rtl="0" eaLnBrk="1" latinLnBrk="0" hangingPunct="1">
      <a:defRPr sz="4100" kern="1200">
        <a:solidFill>
          <a:schemeClr val="tx1"/>
        </a:solidFill>
        <a:latin typeface="나눔고딕OTF" panose="020D0604000000000000" pitchFamily="34" charset="-127"/>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p:nvPr>
        </p:nvSpPr>
        <p:spPr>
          <a:xfrm>
            <a:off x="2082800" y="744538"/>
            <a:ext cx="2632075" cy="3722687"/>
          </a:xfrm>
        </p:spPr>
      </p:sp>
      <p:sp>
        <p:nvSpPr>
          <p:cNvPr id="3" name="Notes Placeholder 2"/>
          <p:cNvSpPr>
            <a:spLocks noGrp="1"/>
          </p:cNvSpPr>
          <p:nvPr>
            <p:ph type="body" idx="1"/>
          </p:nvPr>
        </p:nvSpPr>
        <p:spPr/>
        <p:txBody>
          <a:bodyPr>
            <a:normAutofit/>
          </a:bodyPr>
          <a:lstStyle/>
          <a:p>
            <a:pPr lvl="0">
              <a:defRPr lang="ko-KR" altLang="en-US"/>
            </a:pPr>
            <a:endParaRPr lang="en-US" dirty="0"/>
          </a:p>
        </p:txBody>
      </p:sp>
      <p:sp>
        <p:nvSpPr>
          <p:cNvPr id="4" name="Slide Number Placeholder 3"/>
          <p:cNvSpPr>
            <a:spLocks noGrp="1"/>
          </p:cNvSpPr>
          <p:nvPr>
            <p:ph type="sldNum" sz="quarter" idx="10"/>
          </p:nvPr>
        </p:nvSpPr>
        <p:spPr/>
        <p:txBody>
          <a:bodyPr/>
          <a:lstStyle/>
          <a:p>
            <a:pPr lvl="0">
              <a:defRPr lang="ko-KR" altLang="en-US"/>
            </a:pPr>
            <a:fld id="{26A1A87D-CAF7-4BDC-A0D3-C0DBEDE81619}" type="slidenum">
              <a:rPr lang="en-US"/>
              <a:pPr lvl="0">
                <a:defRPr lang="ko-KR" altLang="en-US"/>
              </a:pPr>
              <a:t>1</a:t>
            </a:fld>
            <a:endParaRPr lang="en-US"/>
          </a:p>
        </p:txBody>
      </p:sp>
    </p:spTree>
    <p:extLst>
      <p:ext uri="{BB962C8B-B14F-4D97-AF65-F5344CB8AC3E}">
        <p14:creationId xmlns:p14="http://schemas.microsoft.com/office/powerpoint/2010/main" val="208214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7585962"/>
            <a:ext cx="14299153"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4" y="6967799"/>
            <a:ext cx="14287866"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2" y="18601281"/>
            <a:ext cx="14291358"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6967799"/>
            <a:ext cx="14287682"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7585962"/>
            <a:ext cx="14287682"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30" y="18623858"/>
            <a:ext cx="14283756"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4" y="19296379"/>
            <a:ext cx="14289232"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5" y="33511665"/>
            <a:ext cx="14276605"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30" y="34204185"/>
            <a:ext cx="14283756"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9275662"/>
            <a:ext cx="14300388"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5025077"/>
            <a:ext cx="22093416" cy="1087559"/>
          </a:xfrm>
          <a:prstGeom prst="rect">
            <a:avLst/>
          </a:prstGeom>
        </p:spPr>
        <p:txBody>
          <a:bodyPr lIns="54681" tIns="27341" rIns="54681" bIns="27341">
            <a:normAutofit/>
          </a:bodyPr>
          <a:lstStyle>
            <a:lvl1pPr marL="0" indent="0" algn="ctr">
              <a:buFontTx/>
              <a:buNone/>
              <a:defRPr sz="4300">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3160691"/>
            <a:ext cx="22093416" cy="1864384"/>
          </a:xfrm>
          <a:prstGeom prst="rect">
            <a:avLst/>
          </a:prstGeom>
        </p:spPr>
        <p:txBody>
          <a:bodyPr lIns="54681" tIns="27341" rIns="54681" bIns="27341" anchor="t" anchorCtr="1">
            <a:normAutofit/>
          </a:bodyPr>
          <a:lstStyle>
            <a:lvl1pPr marL="0" indent="0" algn="ctr">
              <a:buFontTx/>
              <a:buNone/>
              <a:defRPr sz="6900">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92942"/>
            <a:ext cx="22093416" cy="2667751"/>
          </a:xfrm>
          <a:prstGeom prst="rect">
            <a:avLst/>
          </a:prstGeom>
        </p:spPr>
        <p:txBody>
          <a:bodyPr lIns="54681" tIns="27341" rIns="54681" bIns="27341" anchor="t" anchorCtr="1">
            <a:normAutofit/>
          </a:bodyPr>
          <a:lstStyle>
            <a:lvl1pPr marL="0" indent="0" algn="ctr">
              <a:buFontTx/>
              <a:buNone/>
              <a:defRPr sz="9900" b="1">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2" y="7640322"/>
            <a:ext cx="6936975"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36215" y="6959176"/>
            <a:ext cx="6931501" cy="558738"/>
          </a:xfrm>
          <a:prstGeom prst="rect">
            <a:avLst/>
          </a:prstGeom>
          <a:noFill/>
        </p:spPr>
        <p:txBody>
          <a:bodyPr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ABSTRACT</a:t>
            </a:r>
          </a:p>
        </p:txBody>
      </p:sp>
      <p:sp>
        <p:nvSpPr>
          <p:cNvPr id="19" name="Text Placeholder 3"/>
          <p:cNvSpPr>
            <a:spLocks noGrp="1"/>
          </p:cNvSpPr>
          <p:nvPr>
            <p:ph type="body" sz="quarter" idx="19" hasCustomPrompt="1"/>
          </p:nvPr>
        </p:nvSpPr>
        <p:spPr>
          <a:xfrm>
            <a:off x="622596" y="19232053"/>
            <a:ext cx="6938069"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36212" y="18601281"/>
            <a:ext cx="6932594"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OBJECTIVES</a:t>
            </a:r>
          </a:p>
        </p:txBody>
      </p:sp>
      <p:sp>
        <p:nvSpPr>
          <p:cNvPr id="21" name="Text Placeholder 3"/>
          <p:cNvSpPr>
            <a:spLocks noGrp="1"/>
          </p:cNvSpPr>
          <p:nvPr>
            <p:ph type="body" sz="quarter" idx="21" hasCustomPrompt="1"/>
          </p:nvPr>
        </p:nvSpPr>
        <p:spPr>
          <a:xfrm>
            <a:off x="7992580" y="7630001"/>
            <a:ext cx="14292247"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992581" y="6967799"/>
            <a:ext cx="14292247"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992581" y="28196756"/>
            <a:ext cx="14292247"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992581" y="27524237"/>
            <a:ext cx="14292247"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RESULTS</a:t>
            </a:r>
          </a:p>
        </p:txBody>
      </p:sp>
      <p:sp>
        <p:nvSpPr>
          <p:cNvPr id="25" name="Text Placeholder 5"/>
          <p:cNvSpPr>
            <a:spLocks noGrp="1"/>
          </p:cNvSpPr>
          <p:nvPr>
            <p:ph type="body" sz="quarter" idx="25" hasCustomPrompt="1"/>
          </p:nvPr>
        </p:nvSpPr>
        <p:spPr>
          <a:xfrm>
            <a:off x="22710790" y="6967799"/>
            <a:ext cx="6930218"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CONCLUSIONS</a:t>
            </a:r>
          </a:p>
        </p:txBody>
      </p:sp>
      <p:sp>
        <p:nvSpPr>
          <p:cNvPr id="26" name="Text Placeholder 3"/>
          <p:cNvSpPr>
            <a:spLocks noGrp="1"/>
          </p:cNvSpPr>
          <p:nvPr>
            <p:ph type="body" sz="quarter" idx="26" hasCustomPrompt="1"/>
          </p:nvPr>
        </p:nvSpPr>
        <p:spPr>
          <a:xfrm>
            <a:off x="22710790" y="7640322"/>
            <a:ext cx="6930218"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2706865" y="18679593"/>
            <a:ext cx="6930218"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REFERENCES</a:t>
            </a:r>
          </a:p>
        </p:txBody>
      </p:sp>
      <p:sp>
        <p:nvSpPr>
          <p:cNvPr id="28" name="Text Placeholder 3"/>
          <p:cNvSpPr>
            <a:spLocks noGrp="1"/>
          </p:cNvSpPr>
          <p:nvPr>
            <p:ph type="body" sz="quarter" idx="28" hasCustomPrompt="1"/>
          </p:nvPr>
        </p:nvSpPr>
        <p:spPr>
          <a:xfrm>
            <a:off x="22751310" y="19352111"/>
            <a:ext cx="6879920" cy="627402"/>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2710790" y="34114595"/>
            <a:ext cx="6930218" cy="558738"/>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latin typeface="나눔고딕OTF" panose="020D0604000000000000" pitchFamily="34" charset="-127"/>
              </a:defRPr>
            </a:lvl1pPr>
          </a:lstStyle>
          <a:p>
            <a:pPr lvl="0"/>
            <a:r>
              <a:rPr lang="en-US" dirty="0"/>
              <a:t>(click to add)  CONTACT</a:t>
            </a:r>
          </a:p>
        </p:txBody>
      </p:sp>
      <p:sp>
        <p:nvSpPr>
          <p:cNvPr id="30" name="Text Placeholder 3"/>
          <p:cNvSpPr>
            <a:spLocks noGrp="1"/>
          </p:cNvSpPr>
          <p:nvPr>
            <p:ph type="body" sz="quarter" idx="30" hasCustomPrompt="1"/>
          </p:nvPr>
        </p:nvSpPr>
        <p:spPr>
          <a:xfrm>
            <a:off x="22697539" y="34864438"/>
            <a:ext cx="6933689" cy="627402"/>
          </a:xfrm>
          <a:prstGeom prst="rect">
            <a:avLst/>
          </a:prstGeom>
        </p:spPr>
        <p:txBody>
          <a:bodyPr wrap="square" lIns="158267" tIns="158267" rIns="158267" bIns="158267">
            <a:spAutoFit/>
          </a:bodyPr>
          <a:lstStyle>
            <a:lvl1pPr marL="47625" indent="-47625">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Enter your text here</a:t>
            </a:r>
          </a:p>
        </p:txBody>
      </p:sp>
      <p:sp>
        <p:nvSpPr>
          <p:cNvPr id="84" name="Text Placeholder 76"/>
          <p:cNvSpPr>
            <a:spLocks noGrp="1"/>
          </p:cNvSpPr>
          <p:nvPr>
            <p:ph type="body" sz="quarter" idx="150" hasCustomPrompt="1"/>
          </p:nvPr>
        </p:nvSpPr>
        <p:spPr>
          <a:xfrm>
            <a:off x="4090899" y="5025077"/>
            <a:ext cx="22093416" cy="1087559"/>
          </a:xfrm>
          <a:prstGeom prst="rect">
            <a:avLst/>
          </a:prstGeom>
        </p:spPr>
        <p:txBody>
          <a:bodyPr lIns="54681" tIns="27341" rIns="54681" bIns="27341">
            <a:normAutofit/>
          </a:bodyPr>
          <a:lstStyle>
            <a:lvl1pPr marL="0" indent="0" algn="ctr">
              <a:buFontTx/>
              <a:buNone/>
              <a:defRPr sz="4300">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85" name="Text Placeholder 76"/>
          <p:cNvSpPr>
            <a:spLocks noGrp="1"/>
          </p:cNvSpPr>
          <p:nvPr>
            <p:ph type="body" sz="quarter" idx="151" hasCustomPrompt="1"/>
          </p:nvPr>
        </p:nvSpPr>
        <p:spPr>
          <a:xfrm>
            <a:off x="4090899" y="3160691"/>
            <a:ext cx="22093416" cy="1864384"/>
          </a:xfrm>
          <a:prstGeom prst="rect">
            <a:avLst/>
          </a:prstGeom>
        </p:spPr>
        <p:txBody>
          <a:bodyPr lIns="54681" tIns="27341" rIns="54681" bIns="27341" anchor="t" anchorCtr="1">
            <a:normAutofit/>
          </a:bodyPr>
          <a:lstStyle>
            <a:lvl1pPr marL="0" indent="0" algn="ctr">
              <a:buFontTx/>
              <a:buNone/>
              <a:defRPr sz="6900">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6" name="Text Placeholder 76"/>
          <p:cNvSpPr>
            <a:spLocks noGrp="1"/>
          </p:cNvSpPr>
          <p:nvPr>
            <p:ph type="body" sz="quarter" idx="178" hasCustomPrompt="1"/>
          </p:nvPr>
        </p:nvSpPr>
        <p:spPr>
          <a:xfrm>
            <a:off x="4090899" y="492942"/>
            <a:ext cx="22093416" cy="2667751"/>
          </a:xfrm>
          <a:prstGeom prst="rect">
            <a:avLst/>
          </a:prstGeom>
        </p:spPr>
        <p:txBody>
          <a:bodyPr lIns="54681" tIns="27341" rIns="54681" bIns="27341" anchor="t" anchorCtr="1">
            <a:normAutofit/>
          </a:bodyPr>
          <a:lstStyle>
            <a:lvl1pPr marL="0" indent="0" algn="ctr">
              <a:buFontTx/>
              <a:buNone/>
              <a:defRPr sz="9900" b="1">
                <a:solidFill>
                  <a:schemeClr val="bg1"/>
                </a:solidFill>
                <a:latin typeface="나눔고딕OTF" panose="020D0604000000000000" pitchFamily="34" charset="-127"/>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oleObject" Target="../embeddings/oleObject1.bin"/><Relationship Id="rId12" Type="http://schemas.openxmlformats.org/officeDocument/2006/relationships/image" Target="../media/image8.png"/><Relationship Id="rId17" Type="http://schemas.openxmlformats.org/officeDocument/2006/relationships/image" Target="../media/image11.jpeg"/><Relationship Id="rId2" Type="http://schemas.openxmlformats.org/officeDocument/2006/relationships/theme" Target="../theme/theme2.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oleObject" Target="../embeddings/oleObject3.bin"/><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2"/>
            <a:ext cx="30275213" cy="6242215"/>
          </a:xfrm>
          <a:prstGeom prst="rect">
            <a:avLst/>
          </a:prstGeom>
          <a:solidFill>
            <a:schemeClr val="accent5">
              <a:lumMod val="75000"/>
            </a:schemeClr>
          </a:solidFill>
          <a:ln w="9525">
            <a:solidFill>
              <a:schemeClr val="tx1"/>
            </a:solid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sp>
        <p:nvSpPr>
          <p:cNvPr id="9" name="Rectangle 9"/>
          <p:cNvSpPr>
            <a:spLocks noChangeArrowheads="1"/>
          </p:cNvSpPr>
          <p:nvPr/>
        </p:nvSpPr>
        <p:spPr bwMode="auto">
          <a:xfrm>
            <a:off x="1" y="6248412"/>
            <a:ext cx="30275213" cy="198164"/>
          </a:xfrm>
          <a:prstGeom prst="rect">
            <a:avLst/>
          </a:prstGeom>
          <a:solidFill>
            <a:schemeClr val="accent5">
              <a:lumMod val="50000"/>
            </a:schemeClr>
          </a:solidFill>
          <a:ln w="152400">
            <a:no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sp>
        <p:nvSpPr>
          <p:cNvPr id="16" name="Rectangle 33"/>
          <p:cNvSpPr>
            <a:spLocks noChangeArrowheads="1"/>
          </p:cNvSpPr>
          <p:nvPr/>
        </p:nvSpPr>
        <p:spPr bwMode="auto">
          <a:xfrm>
            <a:off x="634515" y="6828958"/>
            <a:ext cx="14291153" cy="35279347"/>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sp>
        <p:nvSpPr>
          <p:cNvPr id="21" name="Rectangle 33"/>
          <p:cNvSpPr>
            <a:spLocks noChangeArrowheads="1"/>
          </p:cNvSpPr>
          <p:nvPr userDrawn="1"/>
        </p:nvSpPr>
        <p:spPr bwMode="auto">
          <a:xfrm>
            <a:off x="15349547" y="6828958"/>
            <a:ext cx="14291153" cy="35279347"/>
          </a:xfrm>
          <a:prstGeom prst="roundRect">
            <a:avLst>
              <a:gd name="adj" fmla="val 3215"/>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pic>
        <p:nvPicPr>
          <p:cNvPr id="40" name="그림 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206695" y="1160376"/>
            <a:ext cx="2984152" cy="400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utoShape 179"/>
          <p:cNvSpPr>
            <a:spLocks noChangeArrowheads="1"/>
          </p:cNvSpPr>
          <p:nvPr userDrawn="1"/>
        </p:nvSpPr>
        <p:spPr bwMode="auto">
          <a:xfrm>
            <a:off x="566271" y="552135"/>
            <a:ext cx="29074429" cy="5222818"/>
          </a:xfrm>
          <a:prstGeom prst="roundRect">
            <a:avLst>
              <a:gd name="adj" fmla="val 5699"/>
            </a:avLst>
          </a:prstGeom>
          <a:noFill/>
          <a:ln w="76200">
            <a:solidFill>
              <a:schemeClr val="bg1"/>
            </a:solidFill>
            <a:round/>
            <a:headEnd/>
            <a:tailEnd/>
          </a:ln>
          <a:effectLst>
            <a:outerShdw dist="107763" dir="2700000" algn="ctr" rotWithShape="0">
              <a:schemeClr val="bg2">
                <a:alpha val="50000"/>
              </a:schemeClr>
            </a:outerShdw>
          </a:effectLst>
        </p:spPr>
        <p:txBody>
          <a:bodyPr wrap="none" anchor="ctr"/>
          <a:lstStyle>
            <a:defPPr>
              <a:defRPr lang="ko-KR"/>
            </a:defPPr>
            <a:lvl1pPr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1pPr>
            <a:lvl2pPr marL="4572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2pPr>
            <a:lvl3pPr marL="9144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3pPr>
            <a:lvl4pPr marL="13716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4pPr>
            <a:lvl5pPr marL="1828800" algn="l" rtl="0" fontAlgn="base" latinLnBrk="1">
              <a:spcBef>
                <a:spcPct val="0"/>
              </a:spcBef>
              <a:spcAft>
                <a:spcPct val="0"/>
              </a:spcAft>
              <a:defRPr kumimoji="1" sz="8500" kern="1200">
                <a:solidFill>
                  <a:schemeClr val="tx1"/>
                </a:solidFill>
                <a:latin typeface="굴림" panose="020B0600000101010101" pitchFamily="50" charset="-127"/>
                <a:ea typeface="굴림" panose="020B0600000101010101" pitchFamily="50" charset="-127"/>
                <a:cs typeface="+mn-cs"/>
              </a:defRPr>
            </a:lvl5pPr>
            <a:lvl6pPr marL="22860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6pPr>
            <a:lvl7pPr marL="27432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7pPr>
            <a:lvl8pPr marL="32004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8pPr>
            <a:lvl9pPr marL="3657600" algn="l" defTabSz="914400" rtl="0" eaLnBrk="1" latinLnBrk="1" hangingPunct="1">
              <a:defRPr kumimoji="1" sz="8500" kern="1200">
                <a:solidFill>
                  <a:schemeClr val="tx1"/>
                </a:solidFill>
                <a:latin typeface="굴림" panose="020B0600000101010101" pitchFamily="50" charset="-127"/>
                <a:ea typeface="굴림" panose="020B0600000101010101" pitchFamily="50" charset="-127"/>
                <a:cs typeface="+mn-cs"/>
              </a:defRPr>
            </a:lvl9pPr>
          </a:lstStyle>
          <a:p>
            <a:pPr>
              <a:defRPr/>
            </a:pPr>
            <a:endParaRPr lang="ko-KR" altLang="en-US" sz="8500" dirty="0"/>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1" y="2"/>
            <a:ext cx="30275213" cy="6242215"/>
          </a:xfrm>
          <a:prstGeom prst="rect">
            <a:avLst/>
          </a:prstGeom>
          <a:solidFill>
            <a:schemeClr val="accent5">
              <a:lumMod val="75000"/>
            </a:schemeClr>
          </a:solidFill>
          <a:ln w="9525">
            <a:solidFill>
              <a:schemeClr val="tx1"/>
            </a:solid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sp>
        <p:nvSpPr>
          <p:cNvPr id="8" name="Rectangle 33"/>
          <p:cNvSpPr>
            <a:spLocks noChangeArrowheads="1"/>
          </p:cNvSpPr>
          <p:nvPr/>
        </p:nvSpPr>
        <p:spPr bwMode="auto">
          <a:xfrm>
            <a:off x="630735" y="6836717"/>
            <a:ext cx="29010460" cy="34778058"/>
          </a:xfrm>
          <a:prstGeom prst="roundRect">
            <a:avLst>
              <a:gd name="adj" fmla="val 2277"/>
            </a:avLst>
          </a:prstGeom>
          <a:gradFill flip="none" rotWithShape="1">
            <a:gsLst>
              <a:gs pos="0">
                <a:srgbClr val="CDD2DE"/>
              </a:gs>
              <a:gs pos="0">
                <a:srgbClr val="CDD2DE"/>
              </a:gs>
              <a:gs pos="100000">
                <a:srgbClr val="F3F5FA"/>
              </a:gs>
            </a:gsLst>
            <a:lin ang="16200000" scaled="1"/>
            <a:tileRect/>
          </a:gradFill>
          <a:ln w="9525">
            <a:solidFill>
              <a:schemeClr val="tx2"/>
            </a:solid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sp>
        <p:nvSpPr>
          <p:cNvPr id="9" name="Rectangle 9"/>
          <p:cNvSpPr>
            <a:spLocks noChangeArrowheads="1"/>
          </p:cNvSpPr>
          <p:nvPr/>
        </p:nvSpPr>
        <p:spPr bwMode="auto">
          <a:xfrm>
            <a:off x="1" y="6248412"/>
            <a:ext cx="30275213" cy="198164"/>
          </a:xfrm>
          <a:prstGeom prst="rect">
            <a:avLst/>
          </a:prstGeom>
          <a:solidFill>
            <a:schemeClr val="accent5">
              <a:lumMod val="50000"/>
            </a:schemeClr>
          </a:solidFill>
          <a:ln w="152400">
            <a:noFill/>
            <a:miter lim="800000"/>
            <a:headEnd/>
            <a:tailEnd/>
          </a:ln>
          <a:effectLst/>
        </p:spPr>
        <p:txBody>
          <a:bodyPr wrap="none" lIns="63307" tIns="31653" rIns="63307" bIns="31653" anchor="ctr"/>
          <a:lstStyle/>
          <a:p>
            <a:pPr>
              <a:defRPr/>
            </a:pPr>
            <a:endParaRPr lang="en-US" sz="6000" dirty="0">
              <a:latin typeface="나눔고딕OTF" panose="020D0604000000000000" pitchFamily="34" charset="-127"/>
            </a:endParaRPr>
          </a:p>
        </p:txBody>
      </p:sp>
      <p:grpSp>
        <p:nvGrpSpPr>
          <p:cNvPr id="22" name="Group 21"/>
          <p:cNvGrpSpPr/>
          <p:nvPr userDrawn="1"/>
        </p:nvGrpSpPr>
        <p:grpSpPr>
          <a:xfrm>
            <a:off x="-17917540" y="-68042"/>
            <a:ext cx="17353000" cy="42871806"/>
            <a:chOff x="-11225189" y="0"/>
            <a:chExt cx="11018865" cy="27255145"/>
          </a:xfrm>
        </p:grpSpPr>
        <p:sp>
          <p:nvSpPr>
            <p:cNvPr id="23" name="Rectangle 22"/>
            <p:cNvSpPr/>
            <p:nvPr/>
          </p:nvSpPr>
          <p:spPr>
            <a:xfrm>
              <a:off x="-11216136" y="0"/>
              <a:ext cx="11009812" cy="272551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an</a:t>
              </a:r>
              <a:r>
                <a:rPr lang="en-US" sz="2800" i="0" baseline="0" dirty="0">
                  <a:latin typeface="Trebuchet MS" pitchFamily="34" charset="0"/>
                </a:rPr>
                <a:t> A1</a:t>
              </a:r>
              <a:r>
                <a:rPr lang="en-US" sz="2800" i="0" dirty="0">
                  <a:latin typeface="Trebuchet MS" pitchFamily="34" charset="0"/>
                </a:rPr>
                <a:t>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2527300" indent="-650875" algn="l" defTabSz="850900">
                <a:tabLst/>
              </a:pPr>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24" name="Straight Connector 23"/>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3" cstate="print"/>
            <a:stretch>
              <a:fillRect/>
            </a:stretch>
          </p:blipFill>
          <p:spPr>
            <a:xfrm>
              <a:off x="-10479105" y="8732868"/>
              <a:ext cx="1597666" cy="1201935"/>
            </a:xfrm>
            <a:prstGeom prst="rect">
              <a:avLst/>
            </a:prstGeom>
          </p:spPr>
        </p:pic>
        <p:pic>
          <p:nvPicPr>
            <p:cNvPr id="28" name="Picture 27"/>
            <p:cNvPicPr>
              <a:picLocks noChangeAspect="1"/>
            </p:cNvPicPr>
            <p:nvPr userDrawn="1"/>
          </p:nvPicPr>
          <p:blipFill>
            <a:blip r:embed="rId4" cstate="print"/>
            <a:stretch>
              <a:fillRect/>
            </a:stretch>
          </p:blipFill>
          <p:spPr>
            <a:xfrm>
              <a:off x="-10732765" y="13076183"/>
              <a:ext cx="9986808" cy="1053596"/>
            </a:xfrm>
            <a:prstGeom prst="rect">
              <a:avLst/>
            </a:prstGeom>
          </p:spPr>
        </p:pic>
        <p:grpSp>
          <p:nvGrpSpPr>
            <p:cNvPr id="29" name="Group 28"/>
            <p:cNvGrpSpPr/>
            <p:nvPr userDrawn="1"/>
          </p:nvGrpSpPr>
          <p:grpSpPr>
            <a:xfrm>
              <a:off x="-9744993" y="19604572"/>
              <a:ext cx="7531182" cy="1923277"/>
              <a:chOff x="-4470427" y="9208123"/>
              <a:chExt cx="3470785" cy="883636"/>
            </a:xfrm>
          </p:grpSpPr>
          <p:grpSp>
            <p:nvGrpSpPr>
              <p:cNvPr id="35" name="Group 34"/>
              <p:cNvGrpSpPr/>
              <p:nvPr userDrawn="1"/>
            </p:nvGrpSpPr>
            <p:grpSpPr>
              <a:xfrm>
                <a:off x="-2783495" y="9252358"/>
                <a:ext cx="624431" cy="839401"/>
                <a:chOff x="-3958697" y="8525819"/>
                <a:chExt cx="779338" cy="1202855"/>
              </a:xfrm>
            </p:grpSpPr>
            <p:pic>
              <p:nvPicPr>
                <p:cNvPr id="55" name="Picture 54"/>
                <p:cNvPicPr>
                  <a:picLocks noChangeAspect="1"/>
                </p:cNvPicPr>
                <p:nvPr userDrawn="1"/>
              </p:nvPicPr>
              <p:blipFill>
                <a:blip r:embed="rId5" cstate="print"/>
                <a:stretch>
                  <a:fillRect/>
                </a:stretch>
              </p:blipFill>
              <p:spPr>
                <a:xfrm>
                  <a:off x="-3948160" y="8525819"/>
                  <a:ext cx="768801" cy="1090857"/>
                </a:xfrm>
                <a:prstGeom prst="rect">
                  <a:avLst/>
                </a:prstGeom>
              </p:spPr>
            </p:pic>
            <p:sp>
              <p:nvSpPr>
                <p:cNvPr id="56" name="TextBox 55"/>
                <p:cNvSpPr txBox="1"/>
                <p:nvPr userDrawn="1"/>
              </p:nvSpPr>
              <p:spPr>
                <a:xfrm>
                  <a:off x="-3958697" y="9522560"/>
                  <a:ext cx="779337" cy="206114"/>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latin typeface="나눔고딕OTF" panose="020D0604000000000000" pitchFamily="34" charset="-127"/>
                    </a:rPr>
                    <a:t>ORIGINAL</a:t>
                  </a:r>
                </a:p>
              </p:txBody>
            </p:sp>
          </p:grpSp>
          <p:grpSp>
            <p:nvGrpSpPr>
              <p:cNvPr id="45" name="Group 44"/>
              <p:cNvGrpSpPr/>
              <p:nvPr userDrawn="1"/>
            </p:nvGrpSpPr>
            <p:grpSpPr>
              <a:xfrm>
                <a:off x="-2033159" y="9252360"/>
                <a:ext cx="1033517" cy="839393"/>
                <a:chOff x="-2921738" y="8714808"/>
                <a:chExt cx="1420279" cy="1153508"/>
              </a:xfrm>
            </p:grpSpPr>
            <p:pic>
              <p:nvPicPr>
                <p:cNvPr id="51" name="Picture 50"/>
                <p:cNvPicPr>
                  <a:picLocks noChangeAspect="1"/>
                </p:cNvPicPr>
                <p:nvPr userDrawn="1"/>
              </p:nvPicPr>
              <p:blipFill>
                <a:blip r:embed="rId5" cstate="print"/>
                <a:stretch>
                  <a:fillRect/>
                </a:stretch>
              </p:blipFill>
              <p:spPr>
                <a:xfrm>
                  <a:off x="-2921738" y="8714808"/>
                  <a:ext cx="1420279" cy="1029694"/>
                </a:xfrm>
                <a:prstGeom prst="rect">
                  <a:avLst/>
                </a:prstGeom>
              </p:spPr>
            </p:pic>
            <p:sp>
              <p:nvSpPr>
                <p:cNvPr id="52" name="TextBox 51"/>
                <p:cNvSpPr txBox="1"/>
                <p:nvPr userDrawn="1"/>
              </p:nvSpPr>
              <p:spPr>
                <a:xfrm>
                  <a:off x="-2918991" y="9670656"/>
                  <a:ext cx="1417532" cy="197660"/>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latin typeface="나눔고딕OTF" panose="020D0604000000000000" pitchFamily="34" charset="-127"/>
                    </a:rPr>
                    <a:t>DISTORTED</a:t>
                  </a:r>
                  <a:endParaRPr lang="en-US" sz="900" b="1" dirty="0">
                    <a:solidFill>
                      <a:schemeClr val="bg1"/>
                    </a:solidFill>
                    <a:latin typeface="나눔고딕OTF" panose="020D0604000000000000" pitchFamily="34" charset="-127"/>
                  </a:endParaRPr>
                </a:p>
              </p:txBody>
            </p:sp>
          </p:grpSp>
          <p:pic>
            <p:nvPicPr>
              <p:cNvPr id="48" name="Picture 47"/>
              <p:cNvPicPr>
                <a:picLocks noChangeAspect="1"/>
              </p:cNvPicPr>
              <p:nvPr userDrawn="1"/>
            </p:nvPicPr>
            <p:blipFill>
              <a:blip r:embed="rId6" cstate="print"/>
              <a:stretch>
                <a:fillRect/>
              </a:stretch>
            </p:blipFill>
            <p:spPr>
              <a:xfrm>
                <a:off x="-4470427" y="9208123"/>
                <a:ext cx="1098742" cy="847761"/>
              </a:xfrm>
              <a:prstGeom prst="rect">
                <a:avLst/>
              </a:prstGeom>
            </p:spPr>
          </p:pic>
          <p:sp>
            <p:nvSpPr>
              <p:cNvPr id="50" name="TextBox 49"/>
              <p:cNvSpPr txBox="1"/>
              <p:nvPr userDrawn="1"/>
            </p:nvSpPr>
            <p:spPr>
              <a:xfrm>
                <a:off x="-4440600" y="9857111"/>
                <a:ext cx="1035685" cy="206762"/>
              </a:xfrm>
              <a:prstGeom prst="rect">
                <a:avLst/>
              </a:prstGeom>
              <a:noFill/>
            </p:spPr>
            <p:txBody>
              <a:bodyPr wrap="square" lIns="457200" tIns="457200" rIns="457200" bIns="0" rtlCol="0">
                <a:spAutoFit/>
              </a:bodyPr>
              <a:lstStyle/>
              <a:p>
                <a:pPr algn="ctr"/>
                <a:r>
                  <a:rPr lang="en-US" sz="1600" dirty="0">
                    <a:solidFill>
                      <a:schemeClr val="bg1"/>
                    </a:solidFill>
                    <a:latin typeface="나눔고딕OTF" panose="020D0604000000000000" pitchFamily="34" charset="-127"/>
                  </a:rPr>
                  <a:t>Corner</a:t>
                </a:r>
                <a:r>
                  <a:rPr lang="en-US" sz="1600" baseline="0" dirty="0">
                    <a:solidFill>
                      <a:schemeClr val="bg1"/>
                    </a:solidFill>
                    <a:latin typeface="나눔고딕OTF" panose="020D0604000000000000" pitchFamily="34" charset="-127"/>
                  </a:rPr>
                  <a:t> handles</a:t>
                </a:r>
                <a:endParaRPr lang="en-US" sz="1600" dirty="0">
                  <a:solidFill>
                    <a:schemeClr val="bg1"/>
                  </a:solidFill>
                  <a:latin typeface="나눔고딕OTF" panose="020D0604000000000000" pitchFamily="34" charset="-127"/>
                </a:endParaRPr>
              </a:p>
            </p:txBody>
          </p:sp>
        </p:grpSp>
        <p:grpSp>
          <p:nvGrpSpPr>
            <p:cNvPr id="30" name="Group 29"/>
            <p:cNvGrpSpPr/>
            <p:nvPr userDrawn="1"/>
          </p:nvGrpSpPr>
          <p:grpSpPr>
            <a:xfrm>
              <a:off x="-10356548" y="23738190"/>
              <a:ext cx="9238522" cy="2453251"/>
              <a:chOff x="-4735527" y="10890292"/>
              <a:chExt cx="4257621" cy="1127128"/>
            </a:xfrm>
          </p:grpSpPr>
          <p:graphicFrame>
            <p:nvGraphicFramePr>
              <p:cNvPr id="31" name="Object 30"/>
              <p:cNvGraphicFramePr>
                <a:graphicFrameLocks noChangeAspect="1"/>
              </p:cNvGraphicFramePr>
              <p:nvPr userDrawn="1">
                <p:extLst>
                  <p:ext uri="{D42A27DB-BD31-4B8C-83A1-F6EECF244321}">
                    <p14:modId xmlns:p14="http://schemas.microsoft.com/office/powerpoint/2010/main" val="780725776"/>
                  </p:ext>
                </p:extLst>
              </p:nvPr>
            </p:nvGraphicFramePr>
            <p:xfrm>
              <a:off x="-4533347" y="10890299"/>
              <a:ext cx="1828800" cy="1117600"/>
            </p:xfrm>
            <a:graphic>
              <a:graphicData uri="http://schemas.openxmlformats.org/presentationml/2006/ole">
                <mc:AlternateContent xmlns:mc="http://schemas.openxmlformats.org/markup-compatibility/2006">
                  <mc:Choice xmlns:v="urn:schemas-microsoft-com:vml" Requires="v">
                    <p:oleObj name="Image" r:id="rId7" imgW="1828571" imgH="1117460" progId="">
                      <p:embed/>
                    </p:oleObj>
                  </mc:Choice>
                  <mc:Fallback>
                    <p:oleObj name="Image" r:id="rId7" imgW="1828571" imgH="1117460" progId="">
                      <p:embed/>
                      <p:pic>
                        <p:nvPicPr>
                          <p:cNvPr id="31"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3347" y="10890299"/>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userDrawn="1">
                <p:extLst>
                  <p:ext uri="{D42A27DB-BD31-4B8C-83A1-F6EECF244321}">
                    <p14:modId xmlns:p14="http://schemas.microsoft.com/office/powerpoint/2010/main" val="1253610385"/>
                  </p:ext>
                </p:extLst>
              </p:nvPr>
            </p:nvGraphicFramePr>
            <p:xfrm>
              <a:off x="-2456641" y="10893992"/>
              <a:ext cx="1828800" cy="1117600"/>
            </p:xfrm>
            <a:graphic>
              <a:graphicData uri="http://schemas.openxmlformats.org/presentationml/2006/ole">
                <mc:AlternateContent xmlns:mc="http://schemas.openxmlformats.org/markup-compatibility/2006">
                  <mc:Choice xmlns:v="urn:schemas-microsoft-com:vml" Requires="v">
                    <p:oleObj name="Image" r:id="rId9" imgW="1828571" imgH="1117460" progId="">
                      <p:embed/>
                    </p:oleObj>
                  </mc:Choice>
                  <mc:Fallback>
                    <p:oleObj name="Image" r:id="rId9" imgW="1828571" imgH="1117460" progId="">
                      <p:embed/>
                      <p:pic>
                        <p:nvPicPr>
                          <p:cNvPr id="32"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6641" y="10893992"/>
                            <a:ext cx="18288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userDrawn="1"/>
            </p:nvSpPr>
            <p:spPr>
              <a:xfrm rot="16200000">
                <a:off x="-5235785" y="11390550"/>
                <a:ext cx="1117601" cy="117086"/>
              </a:xfrm>
              <a:prstGeom prst="rect">
                <a:avLst/>
              </a:prstGeom>
              <a:noFill/>
            </p:spPr>
            <p:txBody>
              <a:bodyPr wrap="square" lIns="91440" tIns="91440" rIns="91440" bIns="0" rtlCol="0">
                <a:spAutoFit/>
              </a:bodyPr>
              <a:lstStyle/>
              <a:p>
                <a:pPr algn="ctr"/>
                <a:r>
                  <a:rPr lang="en-US" sz="2000" dirty="0">
                    <a:solidFill>
                      <a:srgbClr val="92D050"/>
                    </a:solidFill>
                    <a:latin typeface="나눔고딕OTF" panose="020D0604000000000000" pitchFamily="34" charset="-127"/>
                  </a:rPr>
                  <a:t>Good</a:t>
                </a:r>
                <a:r>
                  <a:rPr lang="en-US" sz="2000" baseline="0" dirty="0">
                    <a:solidFill>
                      <a:srgbClr val="92D050"/>
                    </a:solidFill>
                    <a:latin typeface="나눔고딕OTF" panose="020D0604000000000000" pitchFamily="34" charset="-127"/>
                  </a:rPr>
                  <a:t> </a:t>
                </a:r>
                <a:r>
                  <a:rPr lang="en-US" sz="2000" baseline="0" dirty="0">
                    <a:solidFill>
                      <a:schemeClr val="bg1"/>
                    </a:solidFill>
                    <a:latin typeface="나눔고딕OTF" panose="020D0604000000000000" pitchFamily="34" charset="-127"/>
                  </a:rPr>
                  <a:t>printing quality</a:t>
                </a:r>
                <a:endParaRPr lang="en-US" sz="2000" dirty="0">
                  <a:solidFill>
                    <a:schemeClr val="bg1"/>
                  </a:solidFill>
                  <a:latin typeface="나눔고딕OTF" panose="020D0604000000000000" pitchFamily="34" charset="-127"/>
                </a:endParaRPr>
              </a:p>
            </p:txBody>
          </p:sp>
          <p:sp>
            <p:nvSpPr>
              <p:cNvPr id="34" name="TextBox 33"/>
              <p:cNvSpPr txBox="1"/>
              <p:nvPr userDrawn="1"/>
            </p:nvSpPr>
            <p:spPr>
              <a:xfrm rot="16200000">
                <a:off x="-1095250" y="11400077"/>
                <a:ext cx="1117601" cy="117086"/>
              </a:xfrm>
              <a:prstGeom prst="rect">
                <a:avLst/>
              </a:prstGeom>
              <a:noFill/>
            </p:spPr>
            <p:txBody>
              <a:bodyPr wrap="square" lIns="91440" tIns="91440" rIns="91440" bIns="0" rtlCol="0">
                <a:spAutoFit/>
              </a:bodyPr>
              <a:lstStyle/>
              <a:p>
                <a:pPr algn="ctr"/>
                <a:r>
                  <a:rPr lang="en-US" sz="2000" dirty="0">
                    <a:solidFill>
                      <a:srgbClr val="FF0000"/>
                    </a:solidFill>
                    <a:latin typeface="나눔고딕OTF" panose="020D0604000000000000" pitchFamily="34" charset="-127"/>
                  </a:rPr>
                  <a:t>Bad </a:t>
                </a:r>
                <a:r>
                  <a:rPr lang="en-US" sz="2000" dirty="0">
                    <a:solidFill>
                      <a:schemeClr val="bg1"/>
                    </a:solidFill>
                    <a:latin typeface="나눔고딕OTF" panose="020D0604000000000000" pitchFamily="34" charset="-127"/>
                  </a:rPr>
                  <a:t>printing quality</a:t>
                </a:r>
              </a:p>
            </p:txBody>
          </p:sp>
        </p:grpSp>
      </p:grpSp>
      <p:grpSp>
        <p:nvGrpSpPr>
          <p:cNvPr id="57" name="Group 56"/>
          <p:cNvGrpSpPr/>
          <p:nvPr userDrawn="1"/>
        </p:nvGrpSpPr>
        <p:grpSpPr>
          <a:xfrm>
            <a:off x="30839754" y="2"/>
            <a:ext cx="17389151" cy="42803764"/>
            <a:chOff x="44157839" y="-55064"/>
            <a:chExt cx="11062139" cy="27261962"/>
          </a:xfrm>
        </p:grpSpPr>
        <p:sp>
          <p:nvSpPr>
            <p:cNvPr id="58" name="Rectangle 57"/>
            <p:cNvSpPr/>
            <p:nvPr userDrawn="1"/>
          </p:nvSpPr>
          <p:spPr>
            <a:xfrm>
              <a:off x="44157839" y="-55064"/>
              <a:ext cx="11062139" cy="2726196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429000"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2000250"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p:txBody>
        </p:sp>
        <p:graphicFrame>
          <p:nvGraphicFramePr>
            <p:cNvPr id="59" name="Object 58"/>
            <p:cNvGraphicFramePr>
              <a:graphicFrameLocks noChangeAspect="1"/>
            </p:cNvGraphicFramePr>
            <p:nvPr userDrawn="1">
              <p:extLst>
                <p:ext uri="{D42A27DB-BD31-4B8C-83A1-F6EECF244321}">
                  <p14:modId xmlns:p14="http://schemas.microsoft.com/office/powerpoint/2010/main" val="1425904806"/>
                </p:ext>
              </p:extLst>
            </p:nvPr>
          </p:nvGraphicFramePr>
          <p:xfrm>
            <a:off x="46871237" y="3286607"/>
            <a:ext cx="5586150" cy="2063772"/>
          </p:xfrm>
          <a:graphic>
            <a:graphicData uri="http://schemas.openxmlformats.org/presentationml/2006/ole">
              <mc:AlternateContent xmlns:mc="http://schemas.openxmlformats.org/markup-compatibility/2006">
                <mc:Choice xmlns:v="urn:schemas-microsoft-com:vml" Requires="v">
                  <p:oleObj name="Image" r:id="rId11" imgW="4571429" imgH="1688889" progId="">
                    <p:embed/>
                  </p:oleObj>
                </mc:Choice>
                <mc:Fallback>
                  <p:oleObj name="Image" r:id="rId11" imgW="4571429" imgH="1688889" progId="">
                    <p:embed/>
                    <p:pic>
                      <p:nvPicPr>
                        <p:cNvPr id="59" name="Object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871237" y="3286607"/>
                          <a:ext cx="5586150" cy="2063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 name="Picture 59"/>
            <p:cNvPicPr>
              <a:picLocks noChangeAspect="1"/>
            </p:cNvPicPr>
            <p:nvPr userDrawn="1"/>
          </p:nvPicPr>
          <p:blipFill>
            <a:blip r:embed="rId13" cstate="print"/>
            <a:stretch>
              <a:fillRect/>
            </a:stretch>
          </p:blipFill>
          <p:spPr>
            <a:xfrm>
              <a:off x="44487207" y="7579895"/>
              <a:ext cx="2969584" cy="1370577"/>
            </a:xfrm>
            <a:prstGeom prst="rect">
              <a:avLst/>
            </a:prstGeom>
            <a:ln>
              <a:noFill/>
            </a:ln>
          </p:spPr>
        </p:pic>
        <p:graphicFrame>
          <p:nvGraphicFramePr>
            <p:cNvPr id="61" name="Object 60"/>
            <p:cNvGraphicFramePr>
              <a:graphicFrameLocks noChangeAspect="1"/>
            </p:cNvGraphicFramePr>
            <p:nvPr userDrawn="1">
              <p:extLst>
                <p:ext uri="{D42A27DB-BD31-4B8C-83A1-F6EECF244321}">
                  <p14:modId xmlns:p14="http://schemas.microsoft.com/office/powerpoint/2010/main" val="3407085520"/>
                </p:ext>
              </p:extLst>
            </p:nvPr>
          </p:nvGraphicFramePr>
          <p:xfrm>
            <a:off x="44629619" y="11328671"/>
            <a:ext cx="1482266" cy="992162"/>
          </p:xfrm>
          <a:graphic>
            <a:graphicData uri="http://schemas.openxmlformats.org/presentationml/2006/ole">
              <mc:AlternateContent xmlns:mc="http://schemas.openxmlformats.org/markup-compatibility/2006">
                <mc:Choice xmlns:v="urn:schemas-microsoft-com:vml" Requires="v">
                  <p:oleObj name="Image" r:id="rId14" imgW="1574603" imgH="1053968" progId="">
                    <p:embed/>
                  </p:oleObj>
                </mc:Choice>
                <mc:Fallback>
                  <p:oleObj name="Image" r:id="rId14" imgW="1574603" imgH="1053968" progId="">
                    <p:embed/>
                    <p:pic>
                      <p:nvPicPr>
                        <p:cNvPr id="61" name="Object 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29619" y="11328671"/>
                          <a:ext cx="1482266" cy="9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 name="Group 61"/>
            <p:cNvGrpSpPr/>
            <p:nvPr userDrawn="1"/>
          </p:nvGrpSpPr>
          <p:grpSpPr>
            <a:xfrm>
              <a:off x="44487207" y="23850394"/>
              <a:ext cx="10354213" cy="1265612"/>
              <a:chOff x="44200453" y="23567551"/>
              <a:chExt cx="9771399" cy="1090622"/>
            </a:xfrm>
          </p:grpSpPr>
          <p:sp>
            <p:nvSpPr>
              <p:cNvPr id="64" name="Rounded Rectangle 63"/>
              <p:cNvSpPr/>
              <p:nvPr userDrawn="1"/>
            </p:nvSpPr>
            <p:spPr>
              <a:xfrm>
                <a:off x="44200453" y="23567551"/>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latin typeface="나눔고딕OTF" panose="020D0604000000000000" pitchFamily="34" charset="-127"/>
                </a:endParaRPr>
              </a:p>
            </p:txBody>
          </p:sp>
          <p:pic>
            <p:nvPicPr>
              <p:cNvPr id="65"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23665884"/>
                <a:ext cx="914401" cy="914399"/>
              </a:xfrm>
              <a:prstGeom prst="rect">
                <a:avLst/>
              </a:prstGeom>
              <a:noFill/>
              <a:ln>
                <a:noFill/>
              </a:ln>
            </p:spPr>
          </p:pic>
          <p:sp>
            <p:nvSpPr>
              <p:cNvPr id="66" name="TextBox 65"/>
              <p:cNvSpPr txBox="1"/>
              <p:nvPr userDrawn="1"/>
            </p:nvSpPr>
            <p:spPr>
              <a:xfrm>
                <a:off x="45300663" y="23757475"/>
                <a:ext cx="8671189" cy="456088"/>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Facebook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6" name="TextBox 35"/>
          <p:cNvSpPr txBox="1"/>
          <p:nvPr userDrawn="1"/>
        </p:nvSpPr>
        <p:spPr>
          <a:xfrm>
            <a:off x="31357505" y="40231711"/>
            <a:ext cx="10799648" cy="1399638"/>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latin typeface="나눔고딕OTF" panose="020D0604000000000000" pitchFamily="34" charset="-127"/>
              </a:rPr>
              <a:t>© 2015</a:t>
            </a:r>
            <a:r>
              <a:rPr lang="en-US" sz="2800" baseline="0" dirty="0">
                <a:solidFill>
                  <a:schemeClr val="bg1"/>
                </a:solidFill>
                <a:latin typeface="나눔고딕OTF" panose="020D0604000000000000" pitchFamily="34" charset="-127"/>
              </a:rPr>
              <a:t> </a:t>
            </a:r>
            <a:r>
              <a:rPr lang="en-US" sz="2800" dirty="0">
                <a:solidFill>
                  <a:schemeClr val="bg1"/>
                </a:solidFill>
                <a:latin typeface="나눔고딕OTF" panose="020D0604000000000000" pitchFamily="34" charset="-127"/>
              </a:rPr>
              <a:t>PosterPresentations.com</a:t>
            </a:r>
            <a:br>
              <a:rPr lang="en-US" sz="2800" dirty="0">
                <a:solidFill>
                  <a:schemeClr val="bg1"/>
                </a:solidFill>
                <a:latin typeface="나눔고딕OTF" panose="020D0604000000000000" pitchFamily="34" charset="-127"/>
              </a:rPr>
            </a:br>
            <a:r>
              <a:rPr lang="en-US" sz="2400" dirty="0">
                <a:solidFill>
                  <a:schemeClr val="bg1"/>
                </a:solidFill>
                <a:latin typeface="나눔고딕OTF" panose="020D0604000000000000" pitchFamily="34" charset="-127"/>
              </a:rPr>
              <a:t>2117 Fourth Street ,</a:t>
            </a:r>
            <a:r>
              <a:rPr lang="en-US" sz="2400" baseline="0" dirty="0">
                <a:solidFill>
                  <a:schemeClr val="bg1"/>
                </a:solidFill>
                <a:latin typeface="나눔고딕OTF" panose="020D0604000000000000" pitchFamily="34" charset="-127"/>
              </a:rPr>
              <a:t> Unit C        </a:t>
            </a:r>
          </a:p>
          <a:p>
            <a:pPr marL="400050" indent="0">
              <a:lnSpc>
                <a:spcPts val="2600"/>
              </a:lnSpc>
            </a:pPr>
            <a:r>
              <a:rPr lang="en-US" sz="2400" baseline="0" dirty="0">
                <a:solidFill>
                  <a:schemeClr val="bg1"/>
                </a:solidFill>
                <a:latin typeface="나눔고딕OTF" panose="020D0604000000000000" pitchFamily="34" charset="-127"/>
              </a:rPr>
              <a:t>Berkeley CA </a:t>
            </a:r>
            <a:r>
              <a:rPr lang="en-US" sz="2000" baseline="0" dirty="0">
                <a:solidFill>
                  <a:schemeClr val="bg1"/>
                </a:solidFill>
                <a:latin typeface="나눔고딕OTF" panose="020D0604000000000000" pitchFamily="34" charset="-127"/>
              </a:rPr>
              <a:t>94710</a:t>
            </a:r>
            <a:br>
              <a:rPr lang="en-US" sz="2400" baseline="0" dirty="0">
                <a:solidFill>
                  <a:schemeClr val="bg1"/>
                </a:solidFill>
                <a:latin typeface="나눔고딕OTF" panose="020D0604000000000000" pitchFamily="34" charset="-127"/>
              </a:rPr>
            </a:br>
            <a:r>
              <a:rPr lang="en-US" sz="2400" b="1" baseline="0" dirty="0">
                <a:solidFill>
                  <a:srgbClr val="FFFF00"/>
                </a:solidFill>
                <a:latin typeface="나눔고딕OTF" panose="020D0604000000000000" pitchFamily="34" charset="-127"/>
              </a:rPr>
              <a:t>posterpresenter@gmail.com</a:t>
            </a:r>
            <a:endParaRPr lang="en-US" sz="2800" b="1" dirty="0">
              <a:solidFill>
                <a:srgbClr val="FFFF00"/>
              </a:solidFill>
              <a:latin typeface="나눔고딕OTF" panose="020D0604000000000000" pitchFamily="34" charset="-127"/>
            </a:endParaRPr>
          </a:p>
        </p:txBody>
      </p:sp>
      <p:sp>
        <p:nvSpPr>
          <p:cNvPr id="37" name="Text Box 14"/>
          <p:cNvSpPr txBox="1">
            <a:spLocks noChangeArrowheads="1"/>
          </p:cNvSpPr>
          <p:nvPr userDrawn="1"/>
        </p:nvSpPr>
        <p:spPr bwMode="auto">
          <a:xfrm>
            <a:off x="1432295" y="41948433"/>
            <a:ext cx="3873182" cy="29520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600" b="1" dirty="0">
                <a:solidFill>
                  <a:schemeClr val="bg1">
                    <a:lumMod val="75000"/>
                  </a:schemeClr>
                </a:solidFill>
                <a:latin typeface="나눔고딕OTF" panose="020D0604000000000000" pitchFamily="34" charset="-127"/>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나눔고딕OTF" panose="020D0604000000000000" pitchFamily="34" charset="-127"/>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notesSlide" Target="../notesSlides/notesSlide1.xml"/><Relationship Id="rId16"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48;p1">
            <a:extLst>
              <a:ext uri="{FF2B5EF4-FFF2-40B4-BE49-F238E27FC236}">
                <a16:creationId xmlns:a16="http://schemas.microsoft.com/office/drawing/2014/main" id="{BC186C9F-FB00-EA4D-8A02-6DB5670AC553}"/>
              </a:ext>
            </a:extLst>
          </p:cNvPr>
          <p:cNvSpPr/>
          <p:nvPr/>
        </p:nvSpPr>
        <p:spPr>
          <a:xfrm>
            <a:off x="15626866" y="15475951"/>
            <a:ext cx="10957500" cy="68508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ko-KR"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sz="3600" b="1" dirty="0" err="1">
                <a:solidFill>
                  <a:schemeClr val="dk1"/>
                </a:solidFill>
                <a:latin typeface="나눔고딕OTF" panose="020D0604000000000000" pitchFamily="34" charset="-127"/>
                <a:ea typeface="나눔고딕OTF" panose="020D0604000000000000" pitchFamily="34" charset="-127"/>
                <a:cs typeface="Malgun Gothic"/>
                <a:sym typeface="Malgun Gothic"/>
              </a:rPr>
              <a:t>파이썬과</a:t>
            </a:r>
            <a:r>
              <a:rPr lang="ko-KR"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sz="3600" b="1" dirty="0" err="1">
                <a:solidFill>
                  <a:schemeClr val="dk1"/>
                </a:solidFill>
                <a:latin typeface="나눔고딕OTF" panose="020D0604000000000000" pitchFamily="34" charset="-127"/>
                <a:ea typeface="나눔고딕OTF" panose="020D0604000000000000" pitchFamily="34" charset="-127"/>
                <a:cs typeface="Malgun Gothic"/>
                <a:sym typeface="Malgun Gothic"/>
              </a:rPr>
              <a:t>아두이노</a:t>
            </a:r>
            <a:r>
              <a:rPr lang="ko-KR"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내에서의 점자 변환 알고리즘</a:t>
            </a:r>
            <a:endParaRPr sz="3600" b="1" dirty="0">
              <a:solidFill>
                <a:schemeClr val="dk1"/>
              </a:solidFill>
              <a:latin typeface="나눔고딕OTF" panose="020D0604000000000000" pitchFamily="34" charset="-127"/>
              <a:ea typeface="나눔고딕OTF" panose="020D0604000000000000" pitchFamily="34" charset="-127"/>
              <a:cs typeface="Malgun Gothic"/>
              <a:sym typeface="Malgun Gothic"/>
            </a:endParaRPr>
          </a:p>
        </p:txBody>
      </p:sp>
      <p:grpSp>
        <p:nvGrpSpPr>
          <p:cNvPr id="12" name="그룹 11">
            <a:extLst>
              <a:ext uri="{FF2B5EF4-FFF2-40B4-BE49-F238E27FC236}">
                <a16:creationId xmlns:a16="http://schemas.microsoft.com/office/drawing/2014/main" id="{4BD47E28-8C18-5180-A655-F986E208A04C}"/>
              </a:ext>
            </a:extLst>
          </p:cNvPr>
          <p:cNvGrpSpPr/>
          <p:nvPr/>
        </p:nvGrpSpPr>
        <p:grpSpPr>
          <a:xfrm>
            <a:off x="16599753" y="16288627"/>
            <a:ext cx="11611484" cy="4181719"/>
            <a:chOff x="15751944" y="12470238"/>
            <a:chExt cx="13658733" cy="4988105"/>
          </a:xfrm>
        </p:grpSpPr>
        <p:grpSp>
          <p:nvGrpSpPr>
            <p:cNvPr id="126" name="Google Shape;64;p1">
              <a:extLst>
                <a:ext uri="{FF2B5EF4-FFF2-40B4-BE49-F238E27FC236}">
                  <a16:creationId xmlns:a16="http://schemas.microsoft.com/office/drawing/2014/main" id="{19B36459-9D74-7856-FDC6-4AD3CF6D1035}"/>
                </a:ext>
              </a:extLst>
            </p:cNvPr>
            <p:cNvGrpSpPr/>
            <p:nvPr/>
          </p:nvGrpSpPr>
          <p:grpSpPr>
            <a:xfrm>
              <a:off x="15751944" y="12470238"/>
              <a:ext cx="13658733" cy="4067272"/>
              <a:chOff x="16056300" y="11660224"/>
              <a:chExt cx="6958800" cy="2748900"/>
            </a:xfrm>
          </p:grpSpPr>
          <p:sp>
            <p:nvSpPr>
              <p:cNvPr id="127" name="Google Shape;65;p1">
                <a:extLst>
                  <a:ext uri="{FF2B5EF4-FFF2-40B4-BE49-F238E27FC236}">
                    <a16:creationId xmlns:a16="http://schemas.microsoft.com/office/drawing/2014/main" id="{03E86924-E402-8A04-9ACB-FC06FF3F11F2}"/>
                  </a:ext>
                </a:extLst>
              </p:cNvPr>
              <p:cNvSpPr/>
              <p:nvPr/>
            </p:nvSpPr>
            <p:spPr>
              <a:xfrm>
                <a:off x="16056300" y="11660224"/>
                <a:ext cx="6958800" cy="2748900"/>
              </a:xfrm>
              <a:prstGeom prst="roundRect">
                <a:avLst>
                  <a:gd name="adj" fmla="val 16667"/>
                </a:avLst>
              </a:prstGeom>
              <a:solidFill>
                <a:srgbClr val="FFBE9D"/>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latin typeface="나눔고딕OTF" panose="020D0604000000000000" pitchFamily="34" charset="-127"/>
                  <a:ea typeface="나눔고딕OTF" panose="020D0604000000000000" pitchFamily="34" charset="-127"/>
                </a:endParaRPr>
              </a:p>
            </p:txBody>
          </p:sp>
          <p:sp>
            <p:nvSpPr>
              <p:cNvPr id="128" name="Google Shape;66;p1">
                <a:extLst>
                  <a:ext uri="{FF2B5EF4-FFF2-40B4-BE49-F238E27FC236}">
                    <a16:creationId xmlns:a16="http://schemas.microsoft.com/office/drawing/2014/main" id="{9F588AF3-3212-18FD-EA72-49E308F32CE1}"/>
                  </a:ext>
                </a:extLst>
              </p:cNvPr>
              <p:cNvSpPr/>
              <p:nvPr/>
            </p:nvSpPr>
            <p:spPr>
              <a:xfrm>
                <a:off x="16268902" y="11781425"/>
                <a:ext cx="6346373" cy="1228002"/>
              </a:xfrm>
              <a:prstGeom prst="rect">
                <a:avLst/>
              </a:prstGeom>
              <a:solidFill>
                <a:srgbClr val="0B5394"/>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29" name="Google Shape;67;p1">
                <a:extLst>
                  <a:ext uri="{FF2B5EF4-FFF2-40B4-BE49-F238E27FC236}">
                    <a16:creationId xmlns:a16="http://schemas.microsoft.com/office/drawing/2014/main" id="{A3B35EC2-2B29-C3B5-2633-C61B397C4F65}"/>
                  </a:ext>
                </a:extLst>
              </p:cNvPr>
              <p:cNvSpPr txBox="1"/>
              <p:nvPr/>
            </p:nvSpPr>
            <p:spPr>
              <a:xfrm>
                <a:off x="16255544" y="11751350"/>
                <a:ext cx="939300" cy="495571"/>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ko-KR" sz="3100" b="1">
                    <a:solidFill>
                      <a:srgbClr val="FFFFFF"/>
                    </a:solidFill>
                    <a:latin typeface="나눔고딕OTF" panose="020D0604000000000000" pitchFamily="34" charset="-127"/>
                    <a:ea typeface="나눔고딕OTF" panose="020D0604000000000000" pitchFamily="34" charset="-127"/>
                    <a:cs typeface="Raleway"/>
                    <a:sym typeface="Raleway"/>
                  </a:rPr>
                  <a:t>{파이썬}</a:t>
                </a:r>
                <a:endParaRPr sz="3100" b="1" i="0" u="none" strike="noStrike" cap="none">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30" name="Google Shape;68;p1">
                <a:extLst>
                  <a:ext uri="{FF2B5EF4-FFF2-40B4-BE49-F238E27FC236}">
                    <a16:creationId xmlns:a16="http://schemas.microsoft.com/office/drawing/2014/main" id="{15198884-47DE-CB47-7AE4-6C9CF38052EA}"/>
                  </a:ext>
                </a:extLst>
              </p:cNvPr>
              <p:cNvSpPr txBox="1"/>
              <p:nvPr/>
            </p:nvSpPr>
            <p:spPr>
              <a:xfrm>
                <a:off x="17857419" y="12132736"/>
                <a:ext cx="1338900" cy="4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파이썬 OCR</a:t>
                </a:r>
                <a:endParaRPr sz="3100" b="1" dirty="0">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31" name="Google Shape;69;p1">
                <a:extLst>
                  <a:ext uri="{FF2B5EF4-FFF2-40B4-BE49-F238E27FC236}">
                    <a16:creationId xmlns:a16="http://schemas.microsoft.com/office/drawing/2014/main" id="{B0FCB6FD-9DD9-581E-E402-FE3388C9077A}"/>
                  </a:ext>
                </a:extLst>
              </p:cNvPr>
              <p:cNvSpPr txBox="1"/>
              <p:nvPr/>
            </p:nvSpPr>
            <p:spPr>
              <a:xfrm>
                <a:off x="16438207" y="12118700"/>
                <a:ext cx="1132827" cy="91804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100" b="1" dirty="0" err="1">
                    <a:solidFill>
                      <a:srgbClr val="FFFFFF"/>
                    </a:solidFill>
                    <a:latin typeface="나눔고딕OTF" panose="020D0604000000000000" pitchFamily="34" charset="-127"/>
                    <a:ea typeface="나눔고딕OTF" panose="020D0604000000000000" pitchFamily="34" charset="-127"/>
                    <a:cs typeface="Raleway"/>
                    <a:sym typeface="Raleway"/>
                  </a:rPr>
                  <a:t>전처리</a:t>
                </a: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 된 이미지</a:t>
                </a:r>
                <a:endParaRPr sz="3100" b="1" dirty="0">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32" name="Google Shape;70;p1">
                <a:extLst>
                  <a:ext uri="{FF2B5EF4-FFF2-40B4-BE49-F238E27FC236}">
                    <a16:creationId xmlns:a16="http://schemas.microsoft.com/office/drawing/2014/main" id="{753B2C85-CEA5-76B1-F8E5-17596AA58398}"/>
                  </a:ext>
                </a:extLst>
              </p:cNvPr>
              <p:cNvSpPr txBox="1"/>
              <p:nvPr/>
            </p:nvSpPr>
            <p:spPr>
              <a:xfrm>
                <a:off x="19374589" y="11779526"/>
                <a:ext cx="1521498" cy="130263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추출된 문자 </a:t>
                </a:r>
                <a:endParaRPr sz="3100" b="1" dirty="0">
                  <a:solidFill>
                    <a:srgbClr val="FFFFFF"/>
                  </a:solidFill>
                  <a:latin typeface="나눔고딕OTF" panose="020D0604000000000000" pitchFamily="34" charset="-127"/>
                  <a:ea typeface="나눔고딕OTF" panose="020D0604000000000000" pitchFamily="34" charset="-127"/>
                  <a:cs typeface="Raleway"/>
                  <a:sym typeface="Raleway"/>
                </a:endParaRPr>
              </a:p>
              <a:p>
                <a:pPr marL="0" lvl="0" indent="0" algn="ctr" rtl="0">
                  <a:spcBef>
                    <a:spcPts val="0"/>
                  </a:spcBef>
                  <a:spcAft>
                    <a:spcPts val="0"/>
                  </a:spcAft>
                  <a:buNone/>
                </a:pP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지정된 숫자로 변환</a:t>
                </a:r>
                <a:endParaRPr sz="3100" b="1" dirty="0">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33" name="Google Shape;71;p1">
                <a:extLst>
                  <a:ext uri="{FF2B5EF4-FFF2-40B4-BE49-F238E27FC236}">
                    <a16:creationId xmlns:a16="http://schemas.microsoft.com/office/drawing/2014/main" id="{EF3A523C-581A-8979-5B30-D5F13F860E41}"/>
                  </a:ext>
                </a:extLst>
              </p:cNvPr>
              <p:cNvSpPr txBox="1"/>
              <p:nvPr/>
            </p:nvSpPr>
            <p:spPr>
              <a:xfrm>
                <a:off x="21078754" y="11971491"/>
                <a:ext cx="1305000" cy="76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3100" b="1">
                    <a:solidFill>
                      <a:srgbClr val="FFFFFF"/>
                    </a:solidFill>
                    <a:latin typeface="나눔고딕OTF" panose="020D0604000000000000" pitchFamily="34" charset="-127"/>
                    <a:ea typeface="나눔고딕OTF" panose="020D0604000000000000" pitchFamily="34" charset="-127"/>
                    <a:cs typeface="Raleway"/>
                    <a:sym typeface="Raleway"/>
                  </a:rPr>
                  <a:t>아두이노에 숫자를 전송</a:t>
                </a:r>
                <a:endParaRPr sz="3100" b="1">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34" name="Google Shape;72;p1">
                <a:extLst>
                  <a:ext uri="{FF2B5EF4-FFF2-40B4-BE49-F238E27FC236}">
                    <a16:creationId xmlns:a16="http://schemas.microsoft.com/office/drawing/2014/main" id="{3CA7CD05-1548-5355-3F8A-1F59F9865974}"/>
                  </a:ext>
                </a:extLst>
              </p:cNvPr>
              <p:cNvSpPr/>
              <p:nvPr/>
            </p:nvSpPr>
            <p:spPr>
              <a:xfrm>
                <a:off x="17571320" y="12217700"/>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35" name="Google Shape;73;p1">
                <a:extLst>
                  <a:ext uri="{FF2B5EF4-FFF2-40B4-BE49-F238E27FC236}">
                    <a16:creationId xmlns:a16="http://schemas.microsoft.com/office/drawing/2014/main" id="{6B670783-9A75-622A-7C89-89F3A4D6BB90}"/>
                  </a:ext>
                </a:extLst>
              </p:cNvPr>
              <p:cNvSpPr/>
              <p:nvPr/>
            </p:nvSpPr>
            <p:spPr>
              <a:xfrm>
                <a:off x="19186408" y="12217700"/>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36" name="Google Shape;74;p1">
                <a:extLst>
                  <a:ext uri="{FF2B5EF4-FFF2-40B4-BE49-F238E27FC236}">
                    <a16:creationId xmlns:a16="http://schemas.microsoft.com/office/drawing/2014/main" id="{171452CD-797D-8A02-6D92-2629C8BDE0D4}"/>
                  </a:ext>
                </a:extLst>
              </p:cNvPr>
              <p:cNvSpPr/>
              <p:nvPr/>
            </p:nvSpPr>
            <p:spPr>
              <a:xfrm>
                <a:off x="20919629" y="12217700"/>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37" name="Google Shape;75;p1">
                <a:extLst>
                  <a:ext uri="{FF2B5EF4-FFF2-40B4-BE49-F238E27FC236}">
                    <a16:creationId xmlns:a16="http://schemas.microsoft.com/office/drawing/2014/main" id="{94B5B64B-4422-FF57-22C2-317568BD6836}"/>
                  </a:ext>
                </a:extLst>
              </p:cNvPr>
              <p:cNvSpPr/>
              <p:nvPr/>
            </p:nvSpPr>
            <p:spPr>
              <a:xfrm>
                <a:off x="22352189" y="12217700"/>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38" name="Google Shape;76;p1">
                <a:extLst>
                  <a:ext uri="{FF2B5EF4-FFF2-40B4-BE49-F238E27FC236}">
                    <a16:creationId xmlns:a16="http://schemas.microsoft.com/office/drawing/2014/main" id="{CA51E82D-8CF9-F694-0E36-5B1F9D97FF2F}"/>
                  </a:ext>
                </a:extLst>
              </p:cNvPr>
              <p:cNvSpPr/>
              <p:nvPr/>
            </p:nvSpPr>
            <p:spPr>
              <a:xfrm>
                <a:off x="16268902" y="13115859"/>
                <a:ext cx="6346373" cy="1228002"/>
              </a:xfrm>
              <a:prstGeom prst="rect">
                <a:avLst/>
              </a:prstGeom>
              <a:solidFill>
                <a:srgbClr val="93C47D"/>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39" name="Google Shape;77;p1">
                <a:extLst>
                  <a:ext uri="{FF2B5EF4-FFF2-40B4-BE49-F238E27FC236}">
                    <a16:creationId xmlns:a16="http://schemas.microsoft.com/office/drawing/2014/main" id="{43E63C0D-FB38-6BF1-9DCC-528ED1081795}"/>
                  </a:ext>
                </a:extLst>
              </p:cNvPr>
              <p:cNvSpPr txBox="1"/>
              <p:nvPr/>
            </p:nvSpPr>
            <p:spPr>
              <a:xfrm>
                <a:off x="17089774" y="13326491"/>
                <a:ext cx="2825700" cy="76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3100" b="1" dirty="0">
                    <a:latin typeface="나눔고딕OTF" panose="020D0604000000000000" pitchFamily="34" charset="-127"/>
                    <a:ea typeface="나눔고딕OTF" panose="020D0604000000000000" pitchFamily="34" charset="-127"/>
                    <a:cs typeface="Raleway"/>
                    <a:sym typeface="Raleway"/>
                  </a:rPr>
                  <a:t>받은 숫자를</a:t>
                </a:r>
                <a:endParaRPr sz="3100" b="1" dirty="0">
                  <a:latin typeface="나눔고딕OTF" panose="020D0604000000000000" pitchFamily="34" charset="-127"/>
                  <a:ea typeface="나눔고딕OTF" panose="020D0604000000000000" pitchFamily="34" charset="-127"/>
                  <a:cs typeface="Raleway"/>
                  <a:sym typeface="Raleway"/>
                </a:endParaRPr>
              </a:p>
              <a:p>
                <a:pPr marL="0" lvl="0" indent="0" algn="ctr" rtl="0">
                  <a:spcBef>
                    <a:spcPts val="0"/>
                  </a:spcBef>
                  <a:spcAft>
                    <a:spcPts val="0"/>
                  </a:spcAft>
                  <a:buNone/>
                </a:pPr>
                <a:r>
                  <a:rPr lang="ko-KR" sz="3100" b="1" dirty="0" err="1">
                    <a:latin typeface="나눔고딕OTF" panose="020D0604000000000000" pitchFamily="34" charset="-127"/>
                    <a:ea typeface="나눔고딕OTF" panose="020D0604000000000000" pitchFamily="34" charset="-127"/>
                    <a:cs typeface="Raleway"/>
                    <a:sym typeface="Raleway"/>
                  </a:rPr>
                  <a:t>아두이노에서</a:t>
                </a:r>
                <a:r>
                  <a:rPr lang="ko-KR" sz="3100" b="1" dirty="0">
                    <a:latin typeface="나눔고딕OTF" panose="020D0604000000000000" pitchFamily="34" charset="-127"/>
                    <a:ea typeface="나눔고딕OTF" panose="020D0604000000000000" pitchFamily="34" charset="-127"/>
                    <a:cs typeface="Raleway"/>
                    <a:sym typeface="Raleway"/>
                  </a:rPr>
                  <a:t> 배열로 저장</a:t>
                </a:r>
                <a:endParaRPr sz="3100" b="1" dirty="0">
                  <a:latin typeface="나눔고딕OTF" panose="020D0604000000000000" pitchFamily="34" charset="-127"/>
                  <a:ea typeface="나눔고딕OTF" panose="020D0604000000000000" pitchFamily="34" charset="-127"/>
                  <a:cs typeface="Raleway"/>
                  <a:sym typeface="Raleway"/>
                </a:endParaRPr>
              </a:p>
            </p:txBody>
          </p:sp>
          <p:sp>
            <p:nvSpPr>
              <p:cNvPr id="140" name="Google Shape;78;p1">
                <a:extLst>
                  <a:ext uri="{FF2B5EF4-FFF2-40B4-BE49-F238E27FC236}">
                    <a16:creationId xmlns:a16="http://schemas.microsoft.com/office/drawing/2014/main" id="{D5CB3170-AB13-D605-027F-F1BF2169DDE2}"/>
                  </a:ext>
                </a:extLst>
              </p:cNvPr>
              <p:cNvSpPr txBox="1"/>
              <p:nvPr/>
            </p:nvSpPr>
            <p:spPr>
              <a:xfrm>
                <a:off x="20211953" y="13322057"/>
                <a:ext cx="2180100" cy="769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3100" b="1">
                    <a:latin typeface="나눔고딕OTF" panose="020D0604000000000000" pitchFamily="34" charset="-127"/>
                    <a:ea typeface="나눔고딕OTF" panose="020D0604000000000000" pitchFamily="34" charset="-127"/>
                    <a:cs typeface="Raleway"/>
                    <a:sym typeface="Raleway"/>
                  </a:rPr>
                  <a:t>배열이 채워지면 점자모듈로 점자출력</a:t>
                </a:r>
                <a:endParaRPr sz="3100" b="1">
                  <a:latin typeface="나눔고딕OTF" panose="020D0604000000000000" pitchFamily="34" charset="-127"/>
                  <a:ea typeface="나눔고딕OTF" panose="020D0604000000000000" pitchFamily="34" charset="-127"/>
                  <a:cs typeface="Raleway"/>
                  <a:sym typeface="Raleway"/>
                </a:endParaRPr>
              </a:p>
            </p:txBody>
          </p:sp>
          <p:sp>
            <p:nvSpPr>
              <p:cNvPr id="141" name="Google Shape;79;p1">
                <a:extLst>
                  <a:ext uri="{FF2B5EF4-FFF2-40B4-BE49-F238E27FC236}">
                    <a16:creationId xmlns:a16="http://schemas.microsoft.com/office/drawing/2014/main" id="{E863D312-C8A9-FF73-C5B0-4B67933BA31B}"/>
                  </a:ext>
                </a:extLst>
              </p:cNvPr>
              <p:cNvSpPr/>
              <p:nvPr/>
            </p:nvSpPr>
            <p:spPr>
              <a:xfrm>
                <a:off x="16902966" y="13574525"/>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sp>
            <p:nvSpPr>
              <p:cNvPr id="142" name="Google Shape;80;p1">
                <a:extLst>
                  <a:ext uri="{FF2B5EF4-FFF2-40B4-BE49-F238E27FC236}">
                    <a16:creationId xmlns:a16="http://schemas.microsoft.com/office/drawing/2014/main" id="{DE416644-BA61-69C8-EAAD-45E7E113C8D0}"/>
                  </a:ext>
                </a:extLst>
              </p:cNvPr>
              <p:cNvSpPr txBox="1"/>
              <p:nvPr/>
            </p:nvSpPr>
            <p:spPr>
              <a:xfrm>
                <a:off x="16255544" y="13122950"/>
                <a:ext cx="1210200" cy="495571"/>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a:t>
                </a:r>
                <a:r>
                  <a:rPr lang="ko-KR" sz="3100" b="1" dirty="0" err="1">
                    <a:solidFill>
                      <a:srgbClr val="FFFFFF"/>
                    </a:solidFill>
                    <a:latin typeface="나눔고딕OTF" panose="020D0604000000000000" pitchFamily="34" charset="-127"/>
                    <a:ea typeface="나눔고딕OTF" panose="020D0604000000000000" pitchFamily="34" charset="-127"/>
                    <a:cs typeface="Raleway"/>
                    <a:sym typeface="Raleway"/>
                  </a:rPr>
                  <a:t>아두이노</a:t>
                </a:r>
                <a:r>
                  <a:rPr lang="ko-KR" sz="3100" b="1" dirty="0">
                    <a:solidFill>
                      <a:srgbClr val="FFFFFF"/>
                    </a:solidFill>
                    <a:latin typeface="나눔고딕OTF" panose="020D0604000000000000" pitchFamily="34" charset="-127"/>
                    <a:ea typeface="나눔고딕OTF" panose="020D0604000000000000" pitchFamily="34" charset="-127"/>
                    <a:cs typeface="Raleway"/>
                    <a:sym typeface="Raleway"/>
                  </a:rPr>
                  <a:t>}</a:t>
                </a:r>
                <a:endParaRPr sz="3100" b="1" i="0" u="none" strike="noStrike" cap="none" dirty="0">
                  <a:solidFill>
                    <a:srgbClr val="FFFFFF"/>
                  </a:solidFill>
                  <a:latin typeface="나눔고딕OTF" panose="020D0604000000000000" pitchFamily="34" charset="-127"/>
                  <a:ea typeface="나눔고딕OTF" panose="020D0604000000000000" pitchFamily="34" charset="-127"/>
                  <a:cs typeface="Raleway"/>
                  <a:sym typeface="Raleway"/>
                </a:endParaRPr>
              </a:p>
            </p:txBody>
          </p:sp>
          <p:sp>
            <p:nvSpPr>
              <p:cNvPr id="143" name="Google Shape;81;p1">
                <a:extLst>
                  <a:ext uri="{FF2B5EF4-FFF2-40B4-BE49-F238E27FC236}">
                    <a16:creationId xmlns:a16="http://schemas.microsoft.com/office/drawing/2014/main" id="{8D64121B-EC6A-9D57-BC52-83D6A299431C}"/>
                  </a:ext>
                </a:extLst>
              </p:cNvPr>
              <p:cNvSpPr/>
              <p:nvPr/>
            </p:nvSpPr>
            <p:spPr>
              <a:xfrm>
                <a:off x="19898517" y="13574525"/>
                <a:ext cx="233400" cy="267900"/>
              </a:xfrm>
              <a:prstGeom prst="rightArrow">
                <a:avLst>
                  <a:gd name="adj1" fmla="val 50000"/>
                  <a:gd name="adj2" fmla="val 50000"/>
                </a:avLst>
              </a:prstGeom>
              <a:solidFill>
                <a:srgbClr val="D9D9D9"/>
              </a:solidFill>
              <a:ln w="9525"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100" dirty="0">
                  <a:latin typeface="나눔고딕OTF" panose="020D0604000000000000" pitchFamily="34" charset="-127"/>
                  <a:ea typeface="나눔고딕OTF" panose="020D0604000000000000" pitchFamily="34" charset="-127"/>
                </a:endParaRPr>
              </a:p>
            </p:txBody>
          </p:sp>
        </p:grpSp>
        <p:sp>
          <p:nvSpPr>
            <p:cNvPr id="144" name="Google Shape;94;p1">
              <a:extLst>
                <a:ext uri="{FF2B5EF4-FFF2-40B4-BE49-F238E27FC236}">
                  <a16:creationId xmlns:a16="http://schemas.microsoft.com/office/drawing/2014/main" id="{8D501AF8-8639-CFDC-7657-2B7E0F7ED482}"/>
                </a:ext>
              </a:extLst>
            </p:cNvPr>
            <p:cNvSpPr txBox="1"/>
            <p:nvPr/>
          </p:nvSpPr>
          <p:spPr>
            <a:xfrm>
              <a:off x="19228210" y="16650700"/>
              <a:ext cx="6706200" cy="80764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latin typeface="나눔고딕OTF" panose="020D0604000000000000" pitchFamily="34" charset="-127"/>
                  <a:ea typeface="나눔고딕OTF" panose="020D0604000000000000" pitchFamily="34" charset="-127"/>
                </a:rPr>
                <a:t>[</a:t>
              </a:r>
              <a:r>
                <a:rPr lang="ko-KR" sz="3200" dirty="0">
                  <a:latin typeface="나눔고딕OTF" panose="020D0604000000000000" pitchFamily="34" charset="-127"/>
                  <a:ea typeface="나눔고딕OTF" panose="020D0604000000000000" pitchFamily="34" charset="-127"/>
                </a:rPr>
                <a:t>그림</a:t>
              </a:r>
              <a:r>
                <a:rPr lang="en-US" altLang="ko-KR" sz="3200" dirty="0">
                  <a:latin typeface="나눔고딕OTF" panose="020D0604000000000000" pitchFamily="34" charset="-127"/>
                  <a:ea typeface="나눔고딕OTF" panose="020D0604000000000000" pitchFamily="34" charset="-127"/>
                </a:rPr>
                <a:t>9</a:t>
              </a:r>
              <a:r>
                <a:rPr lang="ko-KR" sz="3200" dirty="0">
                  <a:latin typeface="나눔고딕OTF" panose="020D0604000000000000" pitchFamily="34" charset="-127"/>
                  <a:ea typeface="나눔고딕OTF" panose="020D0604000000000000" pitchFamily="34" charset="-127"/>
                </a:rPr>
                <a:t>. 점자 디바이스 알고리즘]</a:t>
              </a:r>
              <a:endParaRPr sz="3200" dirty="0">
                <a:latin typeface="나눔고딕OTF" panose="020D0604000000000000" pitchFamily="34" charset="-127"/>
                <a:ea typeface="나눔고딕OTF" panose="020D0604000000000000" pitchFamily="34" charset="-127"/>
              </a:endParaRPr>
            </a:p>
          </p:txBody>
        </p:sp>
      </p:grpSp>
      <p:sp>
        <p:nvSpPr>
          <p:cNvPr id="92" name="직사각형 91">
            <a:extLst>
              <a:ext uri="{FF2B5EF4-FFF2-40B4-BE49-F238E27FC236}">
                <a16:creationId xmlns:a16="http://schemas.microsoft.com/office/drawing/2014/main" id="{4888786F-FF6B-49D2-B2D9-207A34BE1269}"/>
              </a:ext>
            </a:extLst>
          </p:cNvPr>
          <p:cNvSpPr/>
          <p:nvPr/>
        </p:nvSpPr>
        <p:spPr>
          <a:xfrm>
            <a:off x="15555446" y="25799521"/>
            <a:ext cx="11988640" cy="685124"/>
          </a:xfrm>
          <a:prstGeom prst="rect">
            <a:avLst/>
          </a:prstGeom>
        </p:spPr>
        <p:txBody>
          <a:bodyPr wrap="square">
            <a:spAutoFit/>
          </a:bodyPr>
          <a:lstStyle/>
          <a:p>
            <a:pPr marL="0" marR="0" lvl="0" indent="0" algn="just" rtl="0">
              <a:lnSpc>
                <a:spcPct val="107000"/>
              </a:lnSpc>
              <a:spcBef>
                <a:spcPts val="0"/>
              </a:spcBef>
              <a:spcAft>
                <a:spcPts val="0"/>
              </a:spcAft>
              <a:buNone/>
            </a:pPr>
            <a:r>
              <a:rPr lang="ko-KR" altLang="en-US"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en-US" altLang="ko-KR"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OCR </a:t>
            </a:r>
            <a:r>
              <a:rPr lang="ko-KR" altLang="en-US"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정확도 실험</a:t>
            </a:r>
          </a:p>
        </p:txBody>
      </p:sp>
      <p:sp>
        <p:nvSpPr>
          <p:cNvPr id="93" name="직사각형 92">
            <a:extLst>
              <a:ext uri="{FF2B5EF4-FFF2-40B4-BE49-F238E27FC236}">
                <a16:creationId xmlns:a16="http://schemas.microsoft.com/office/drawing/2014/main" id="{3152BD92-2B10-4ED7-99BD-4DD802592488}"/>
              </a:ext>
            </a:extLst>
          </p:cNvPr>
          <p:cNvSpPr/>
          <p:nvPr/>
        </p:nvSpPr>
        <p:spPr>
          <a:xfrm>
            <a:off x="15555446" y="29192675"/>
            <a:ext cx="11988640" cy="685124"/>
          </a:xfrm>
          <a:prstGeom prst="rect">
            <a:avLst/>
          </a:prstGeom>
        </p:spPr>
        <p:txBody>
          <a:bodyPr wrap="square">
            <a:spAutoFit/>
          </a:bodyPr>
          <a:lstStyle/>
          <a:p>
            <a:pPr marL="0" marR="0" lvl="0" indent="0" algn="just" rtl="0">
              <a:lnSpc>
                <a:spcPct val="107000"/>
              </a:lnSpc>
              <a:spcBef>
                <a:spcPts val="0"/>
              </a:spcBef>
              <a:spcAft>
                <a:spcPts val="0"/>
              </a:spcAft>
              <a:buNone/>
            </a:pPr>
            <a:r>
              <a:rPr lang="ko-KR" altLang="en-US"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점자 모듈 정확도 실험</a:t>
            </a:r>
          </a:p>
        </p:txBody>
      </p:sp>
      <p:sp>
        <p:nvSpPr>
          <p:cNvPr id="282" name="Text Placeholder 281"/>
          <p:cNvSpPr>
            <a:spLocks noGrp="1"/>
          </p:cNvSpPr>
          <p:nvPr>
            <p:ph type="body" sz="quarter" idx="151"/>
          </p:nvPr>
        </p:nvSpPr>
        <p:spPr>
          <a:xfrm>
            <a:off x="5856693" y="3089962"/>
            <a:ext cx="18088191" cy="1572448"/>
          </a:xfrm>
        </p:spPr>
        <p:txBody>
          <a:bodyPr anchor="ctr">
            <a:normAutofit/>
          </a:bodyPr>
          <a:lstStyle/>
          <a:p>
            <a:pPr lvl="0">
              <a:defRPr lang="ko-KR" altLang="en-US"/>
            </a:pPr>
            <a:r>
              <a:rPr lang="ko-KR" altLang="en-US" sz="3600" b="1" dirty="0">
                <a:latin typeface="한양신명조"/>
                <a:ea typeface="한양신명조"/>
              </a:rPr>
              <a:t>유동헌</a:t>
            </a:r>
            <a:r>
              <a:rPr lang="en-US" altLang="ko-KR" sz="3600" b="1" dirty="0">
                <a:latin typeface="한양신명조"/>
                <a:ea typeface="한양신명조"/>
              </a:rPr>
              <a:t>, </a:t>
            </a:r>
            <a:r>
              <a:rPr lang="ko-KR" altLang="en-US" sz="3600" b="1" dirty="0">
                <a:latin typeface="한양신명조"/>
                <a:ea typeface="한양신명조"/>
              </a:rPr>
              <a:t>김동규</a:t>
            </a:r>
            <a:r>
              <a:rPr lang="en-US" altLang="ko-KR" sz="3600" b="1" dirty="0">
                <a:latin typeface="한양신명조"/>
                <a:ea typeface="한양신명조"/>
              </a:rPr>
              <a:t>, </a:t>
            </a:r>
            <a:r>
              <a:rPr lang="ko-KR" altLang="en-US" sz="3600" b="1" dirty="0" err="1">
                <a:latin typeface="한양신명조"/>
                <a:ea typeface="한양신명조"/>
              </a:rPr>
              <a:t>서동민</a:t>
            </a:r>
            <a:r>
              <a:rPr lang="en-US" altLang="ko-KR" sz="3600" b="1" dirty="0">
                <a:latin typeface="한양신명조"/>
                <a:ea typeface="한양신명조"/>
              </a:rPr>
              <a:t>, </a:t>
            </a:r>
            <a:r>
              <a:rPr lang="ko-KR" altLang="en-US" sz="3600" b="1" dirty="0" err="1">
                <a:latin typeface="한양신명조"/>
                <a:ea typeface="한양신명조"/>
              </a:rPr>
              <a:t>전우혁</a:t>
            </a:r>
            <a:r>
              <a:rPr lang="en-US" altLang="ko-KR" sz="3600" b="1" dirty="0">
                <a:latin typeface="한양신명조"/>
                <a:ea typeface="한양신명조"/>
              </a:rPr>
              <a:t>, </a:t>
            </a:r>
            <a:r>
              <a:rPr lang="ko-KR" altLang="en-US" sz="3600" b="1" dirty="0">
                <a:latin typeface="한양신명조"/>
                <a:ea typeface="한양신명조"/>
              </a:rPr>
              <a:t>최현진</a:t>
            </a:r>
          </a:p>
          <a:p>
            <a:pPr lvl="0">
              <a:defRPr lang="ko-KR" altLang="en-US"/>
            </a:pPr>
            <a:r>
              <a:rPr lang="en-US" altLang="ko-KR" sz="3200" dirty="0">
                <a:latin typeface="Arial Unicode MS" pitchFamily="50" charset="-127"/>
                <a:ea typeface="Arial Unicode MS" pitchFamily="50" charset="-127"/>
                <a:cs typeface="Arial Unicode MS" pitchFamily="50" charset="-127"/>
              </a:rPr>
              <a:t>Dong-Hun </a:t>
            </a:r>
            <a:r>
              <a:rPr lang="en-US" altLang="ko-KR" sz="3200" dirty="0" err="1">
                <a:latin typeface="Arial Unicode MS" pitchFamily="50" charset="-127"/>
                <a:ea typeface="Arial Unicode MS" pitchFamily="50" charset="-127"/>
                <a:cs typeface="Arial Unicode MS" pitchFamily="50" charset="-127"/>
              </a:rPr>
              <a:t>Yoo</a:t>
            </a:r>
            <a:r>
              <a:rPr lang="en-US" altLang="ko-KR" sz="3200" dirty="0">
                <a:latin typeface="Arial Unicode MS" pitchFamily="50" charset="-127"/>
                <a:ea typeface="Arial Unicode MS" pitchFamily="50" charset="-127"/>
                <a:cs typeface="Arial Unicode MS" pitchFamily="50" charset="-127"/>
              </a:rPr>
              <a:t>, Dong-Kyu Kim, Dong-Min </a:t>
            </a:r>
            <a:r>
              <a:rPr lang="en-US" altLang="ko-KR" sz="3200" dirty="0" err="1">
                <a:latin typeface="Arial Unicode MS" pitchFamily="50" charset="-127"/>
                <a:ea typeface="Arial Unicode MS" pitchFamily="50" charset="-127"/>
                <a:cs typeface="Arial Unicode MS" pitchFamily="50" charset="-127"/>
              </a:rPr>
              <a:t>Seo</a:t>
            </a:r>
            <a:r>
              <a:rPr lang="en-US" altLang="ko-KR" sz="3200" dirty="0">
                <a:latin typeface="Arial Unicode MS" pitchFamily="50" charset="-127"/>
                <a:ea typeface="Arial Unicode MS" pitchFamily="50" charset="-127"/>
                <a:cs typeface="Arial Unicode MS" pitchFamily="50" charset="-127"/>
              </a:rPr>
              <a:t>, Woo-Hyuk Jeon, Hyun-</a:t>
            </a:r>
            <a:r>
              <a:rPr lang="en-US" altLang="ko-KR" sz="3200" dirty="0" err="1">
                <a:latin typeface="Arial Unicode MS" pitchFamily="50" charset="-127"/>
                <a:ea typeface="Arial Unicode MS" pitchFamily="50" charset="-127"/>
                <a:cs typeface="Arial Unicode MS" pitchFamily="50" charset="-127"/>
              </a:rPr>
              <a:t>Jin</a:t>
            </a:r>
            <a:r>
              <a:rPr lang="en-US" altLang="ko-KR" sz="3200" dirty="0">
                <a:latin typeface="Arial Unicode MS" pitchFamily="50" charset="-127"/>
                <a:ea typeface="Arial Unicode MS" pitchFamily="50" charset="-127"/>
                <a:cs typeface="Arial Unicode MS" pitchFamily="50" charset="-127"/>
              </a:rPr>
              <a:t> Choi</a:t>
            </a:r>
          </a:p>
        </p:txBody>
      </p:sp>
      <p:sp>
        <p:nvSpPr>
          <p:cNvPr id="283" name="Text Placeholder 282"/>
          <p:cNvSpPr>
            <a:spLocks noGrp="1"/>
          </p:cNvSpPr>
          <p:nvPr>
            <p:ph type="body" sz="quarter" idx="153"/>
          </p:nvPr>
        </p:nvSpPr>
        <p:spPr>
          <a:xfrm>
            <a:off x="5611577" y="1177239"/>
            <a:ext cx="18559063" cy="1918206"/>
          </a:xfrm>
        </p:spPr>
        <p:txBody>
          <a:bodyPr anchor="ctr">
            <a:normAutofit/>
          </a:bodyPr>
          <a:lstStyle/>
          <a:p>
            <a:pPr marL="127000">
              <a:defRPr lang="ko-KR" altLang="en-US"/>
            </a:pPr>
            <a:r>
              <a:rPr lang="ko-KR" altLang="en-US" sz="5600" dirty="0">
                <a:solidFill>
                  <a:srgbClr val="FFFF00"/>
                </a:solidFill>
              </a:rPr>
              <a:t>도서관 비치용 </a:t>
            </a:r>
            <a:r>
              <a:rPr lang="en-US" altLang="ko-KR" sz="5600" dirty="0">
                <a:solidFill>
                  <a:srgbClr val="FFFF00"/>
                </a:solidFill>
              </a:rPr>
              <a:t>OCR </a:t>
            </a:r>
            <a:r>
              <a:rPr lang="ko-KR" altLang="en-US" sz="5600" dirty="0">
                <a:solidFill>
                  <a:srgbClr val="FFFF00"/>
                </a:solidFill>
              </a:rPr>
              <a:t>문서 리더기 제작</a:t>
            </a:r>
          </a:p>
          <a:p>
            <a:pPr marL="127000">
              <a:defRPr lang="ko-KR" altLang="en-US"/>
            </a:pPr>
            <a:r>
              <a:rPr lang="en-US" altLang="ko-KR" sz="3600" dirty="0">
                <a:latin typeface="Arial Unicode MS" pitchFamily="50" charset="-127"/>
                <a:ea typeface="Arial Unicode MS" pitchFamily="50" charset="-127"/>
                <a:cs typeface="Arial Unicode MS" pitchFamily="50" charset="-127"/>
              </a:rPr>
              <a:t>Development of Text to Braille Translate Device Using OCR</a:t>
            </a:r>
          </a:p>
        </p:txBody>
      </p:sp>
      <p:sp>
        <p:nvSpPr>
          <p:cNvPr id="10" name="텍스트 개체 틀 9"/>
          <p:cNvSpPr>
            <a:spLocks noGrp="1"/>
          </p:cNvSpPr>
          <p:nvPr>
            <p:ph type="body" sz="quarter" idx="150"/>
          </p:nvPr>
        </p:nvSpPr>
        <p:spPr>
          <a:xfrm>
            <a:off x="7086992" y="4743128"/>
            <a:ext cx="15608232" cy="807203"/>
          </a:xfrm>
        </p:spPr>
        <p:txBody>
          <a:bodyPr>
            <a:normAutofit/>
          </a:bodyPr>
          <a:lstStyle/>
          <a:p>
            <a:r>
              <a:rPr lang="ko-KR" altLang="en-US" sz="4000" b="1" dirty="0">
                <a:solidFill>
                  <a:srgbClr val="FFFF00"/>
                </a:solidFill>
                <a:latin typeface="Arial Unicode MS" pitchFamily="50" charset="-127"/>
                <a:ea typeface="Arial Unicode MS" pitchFamily="50" charset="-127"/>
                <a:cs typeface="Arial Unicode MS" pitchFamily="50" charset="-127"/>
              </a:rPr>
              <a:t>상명대학교 휴먼지능로봇공학과</a:t>
            </a:r>
            <a:endParaRPr lang="en-US" altLang="ko-KR" sz="4000" b="1" dirty="0">
              <a:solidFill>
                <a:srgbClr val="FFFF00"/>
              </a:solidFill>
              <a:latin typeface="Arial Unicode MS" pitchFamily="50" charset="-127"/>
              <a:ea typeface="Arial Unicode MS" pitchFamily="50" charset="-127"/>
              <a:cs typeface="Arial Unicode MS" pitchFamily="50" charset="-127"/>
            </a:endParaRPr>
          </a:p>
          <a:p>
            <a:endParaRPr lang="ko-KR" altLang="en-US" sz="3600" dirty="0"/>
          </a:p>
        </p:txBody>
      </p:sp>
      <p:sp>
        <p:nvSpPr>
          <p:cNvPr id="26" name="Rectangle 6"/>
          <p:cNvSpPr>
            <a:spLocks noChangeArrowheads="1"/>
          </p:cNvSpPr>
          <p:nvPr/>
        </p:nvSpPr>
        <p:spPr bwMode="auto">
          <a:xfrm>
            <a:off x="-1524266" y="5930008"/>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latin typeface="나눔고딕OTF" panose="020D0604000000000000" pitchFamily="34" charset="-127"/>
              <a:ea typeface="나눔고딕OTF" panose="020D0604000000000000" pitchFamily="34" charset="-127"/>
            </a:endParaRPr>
          </a:p>
        </p:txBody>
      </p:sp>
      <p:sp>
        <p:nvSpPr>
          <p:cNvPr id="37" name="모서리가 둥근 직사각형 36"/>
          <p:cNvSpPr/>
          <p:nvPr/>
        </p:nvSpPr>
        <p:spPr>
          <a:xfrm>
            <a:off x="15540637" y="36557872"/>
            <a:ext cx="13869028" cy="1044215"/>
          </a:xfrm>
          <a:prstGeom prst="roundRect">
            <a:avLst/>
          </a:prstGeom>
          <a:solidFill>
            <a:srgbClr val="0070C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lang="ko-KR" altLang="en-US"/>
            </a:pPr>
            <a:r>
              <a:rPr lang="ko-KR" altLang="en-US" sz="4000" b="1" dirty="0">
                <a:latin typeface="나눔고딕OTF" panose="020D0604000000000000" pitchFamily="34" charset="-127"/>
                <a:ea typeface="나눔고딕OTF" panose="020D0604000000000000" pitchFamily="34" charset="-127"/>
              </a:rPr>
              <a:t>결  론</a:t>
            </a:r>
            <a:endParaRPr lang="en-US" altLang="ko-KR" sz="4000" b="1" dirty="0">
              <a:latin typeface="나눔고딕OTF" panose="020D0604000000000000" pitchFamily="34" charset="-127"/>
              <a:ea typeface="나눔고딕OTF" panose="020D0604000000000000" pitchFamily="34" charset="-127"/>
            </a:endParaRPr>
          </a:p>
        </p:txBody>
      </p:sp>
      <p:sp>
        <p:nvSpPr>
          <p:cNvPr id="7" name="Rectangle 104"/>
          <p:cNvSpPr>
            <a:spLocks noChangeArrowheads="1"/>
          </p:cNvSpPr>
          <p:nvPr/>
        </p:nvSpPr>
        <p:spPr bwMode="auto">
          <a:xfrm>
            <a:off x="4443414" y="5985045"/>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latin typeface="나눔고딕OTF" panose="020D0604000000000000" pitchFamily="34" charset="-127"/>
              <a:ea typeface="나눔고딕OTF" panose="020D0604000000000000" pitchFamily="34" charset="-127"/>
            </a:endParaRPr>
          </a:p>
        </p:txBody>
      </p:sp>
      <p:sp>
        <p:nvSpPr>
          <p:cNvPr id="8" name="Rectangle 106"/>
          <p:cNvSpPr>
            <a:spLocks noChangeArrowheads="1"/>
          </p:cNvSpPr>
          <p:nvPr/>
        </p:nvSpPr>
        <p:spPr bwMode="auto">
          <a:xfrm>
            <a:off x="4595814" y="6137445"/>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latin typeface="나눔고딕OTF" panose="020D0604000000000000" pitchFamily="34" charset="-127"/>
              <a:ea typeface="나눔고딕OTF" panose="020D0604000000000000" pitchFamily="34" charset="-127"/>
            </a:endParaRPr>
          </a:p>
        </p:txBody>
      </p:sp>
      <p:sp>
        <p:nvSpPr>
          <p:cNvPr id="29" name="TextBox 28">
            <a:extLst>
              <a:ext uri="{FF2B5EF4-FFF2-40B4-BE49-F238E27FC236}">
                <a16:creationId xmlns:a16="http://schemas.microsoft.com/office/drawing/2014/main" id="{1A03A040-E4E2-4F0B-B7C3-1E2A87FD89C8}"/>
              </a:ext>
            </a:extLst>
          </p:cNvPr>
          <p:cNvSpPr txBox="1"/>
          <p:nvPr/>
        </p:nvSpPr>
        <p:spPr>
          <a:xfrm>
            <a:off x="15642196" y="37900422"/>
            <a:ext cx="13869028" cy="2788456"/>
          </a:xfrm>
          <a:prstGeom prst="rect">
            <a:avLst/>
          </a:prstGeom>
          <a:noFill/>
        </p:spPr>
        <p:txBody>
          <a:bodyPr wrap="square" rtlCol="0">
            <a:spAutoFit/>
          </a:bodyPr>
          <a:lstStyle/>
          <a:p>
            <a:pPr marL="482600" lvl="0" indent="-457200" algn="l" rtl="0">
              <a:lnSpc>
                <a:spcPct val="110000"/>
              </a:lnSpc>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본 연구에서는 </a:t>
            </a:r>
            <a:r>
              <a:rPr lang="ko-KR" altLang="en-US" sz="3200" dirty="0" err="1">
                <a:latin typeface="나눔고딕OTF" panose="020D0604000000000000" pitchFamily="34" charset="-127"/>
                <a:ea typeface="나눔고딕OTF" panose="020D0604000000000000" pitchFamily="34" charset="-127"/>
              </a:rPr>
              <a:t>라즈베리파이를</a:t>
            </a:r>
            <a:r>
              <a:rPr lang="ko-KR" altLang="en-US" sz="3200" dirty="0">
                <a:latin typeface="나눔고딕OTF" panose="020D0604000000000000" pitchFamily="34" charset="-127"/>
                <a:ea typeface="나눔고딕OTF" panose="020D0604000000000000" pitchFamily="34" charset="-127"/>
              </a:rPr>
              <a:t> 기반으로 카메라를 통합한 점자 출력 장치를 제안하였다</a:t>
            </a:r>
            <a:r>
              <a:rPr lang="en-US" altLang="ko-KR" sz="3200" dirty="0">
                <a:latin typeface="나눔고딕OTF" panose="020D0604000000000000" pitchFamily="34" charset="-127"/>
                <a:ea typeface="나눔고딕OTF" panose="020D0604000000000000" pitchFamily="34" charset="-127"/>
              </a:rPr>
              <a:t>. </a:t>
            </a:r>
            <a:r>
              <a:rPr lang="ko-KR" altLang="en-US" sz="3200" dirty="0" err="1">
                <a:latin typeface="나눔고딕OTF" panose="020D0604000000000000" pitchFamily="34" charset="-127"/>
                <a:ea typeface="나눔고딕OTF" panose="020D0604000000000000" pitchFamily="34" charset="-127"/>
              </a:rPr>
              <a:t>라즈베리파이를</a:t>
            </a:r>
            <a:r>
              <a:rPr lang="ko-KR" altLang="en-US" sz="3200" dirty="0">
                <a:latin typeface="나눔고딕OTF" panose="020D0604000000000000" pitchFamily="34" charset="-127"/>
                <a:ea typeface="나눔고딕OTF" panose="020D0604000000000000" pitchFamily="34" charset="-127"/>
              </a:rPr>
              <a:t> 사용하여 기존 연구 대비 가격 경쟁력 및 </a:t>
            </a:r>
            <a:r>
              <a:rPr lang="ko-KR" altLang="en-US" sz="3200" dirty="0" err="1">
                <a:latin typeface="나눔고딕OTF" panose="020D0604000000000000" pitchFamily="34" charset="-127"/>
                <a:ea typeface="나눔고딕OTF" panose="020D0604000000000000" pitchFamily="34" charset="-127"/>
              </a:rPr>
              <a:t>휴대성</a:t>
            </a:r>
            <a:r>
              <a:rPr lang="ko-KR" altLang="en-US" sz="3200" dirty="0">
                <a:latin typeface="나눔고딕OTF" panose="020D0604000000000000" pitchFamily="34" charset="-127"/>
                <a:ea typeface="나눔고딕OTF" panose="020D0604000000000000" pitchFamily="34" charset="-127"/>
              </a:rPr>
              <a:t> 측면을 높였다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음성 출력이 제한된 도서관이나 장소에서 촉각 감각을 사용하여  기존의 </a:t>
            </a:r>
            <a:r>
              <a:rPr lang="en-US" altLang="ko-KR" sz="3200" dirty="0">
                <a:latin typeface="나눔고딕OTF" panose="020D0604000000000000" pitchFamily="34" charset="-127"/>
                <a:ea typeface="나눔고딕OTF" panose="020D0604000000000000" pitchFamily="34" charset="-127"/>
              </a:rPr>
              <a:t>TTS </a:t>
            </a:r>
            <a:r>
              <a:rPr lang="ko-KR" altLang="en-US" sz="3200" dirty="0">
                <a:latin typeface="나눔고딕OTF" panose="020D0604000000000000" pitchFamily="34" charset="-127"/>
                <a:ea typeface="나눔고딕OTF" panose="020D0604000000000000" pitchFamily="34" charset="-127"/>
              </a:rPr>
              <a:t>방식이 아닌 점자 출력으로 사용자에게 정보를 전달할 수 있을 것으로 기대한다</a:t>
            </a:r>
            <a:r>
              <a:rPr lang="en-US" altLang="ko-KR" sz="3200" dirty="0">
                <a:latin typeface="나눔고딕OTF" panose="020D0604000000000000" pitchFamily="34" charset="-127"/>
                <a:ea typeface="나눔고딕OTF" panose="020D0604000000000000" pitchFamily="34" charset="-127"/>
              </a:rPr>
              <a:t>.</a:t>
            </a:r>
            <a:endParaRPr lang="ko-KR" altLang="en-US" sz="3200" dirty="0">
              <a:latin typeface="나눔고딕OTF" panose="020D0604000000000000" pitchFamily="34" charset="-127"/>
              <a:ea typeface="나눔고딕OTF" panose="020D0604000000000000" pitchFamily="34" charset="-127"/>
            </a:endParaRPr>
          </a:p>
        </p:txBody>
      </p:sp>
      <p:sp>
        <p:nvSpPr>
          <p:cNvPr id="30" name="모서리가 둥근 직사각형 36">
            <a:extLst>
              <a:ext uri="{FF2B5EF4-FFF2-40B4-BE49-F238E27FC236}">
                <a16:creationId xmlns:a16="http://schemas.microsoft.com/office/drawing/2014/main" id="{D5BDBF76-A309-46F3-B015-8BE57D2C3710}"/>
              </a:ext>
            </a:extLst>
          </p:cNvPr>
          <p:cNvSpPr/>
          <p:nvPr/>
        </p:nvSpPr>
        <p:spPr>
          <a:xfrm>
            <a:off x="856726" y="7165622"/>
            <a:ext cx="13869028" cy="935333"/>
          </a:xfrm>
          <a:prstGeom prst="roundRect">
            <a:avLst/>
          </a:prstGeom>
          <a:solidFill>
            <a:srgbClr val="0070C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lang="ko-KR" altLang="en-US"/>
            </a:pPr>
            <a:r>
              <a:rPr lang="ko-KR" altLang="en-US" sz="4000" b="1" dirty="0">
                <a:latin typeface="나눔고딕OTF" panose="020D0604000000000000" pitchFamily="34" charset="-127"/>
                <a:ea typeface="나눔고딕OTF" panose="020D0604000000000000" pitchFamily="34" charset="-127"/>
              </a:rPr>
              <a:t>서  론</a:t>
            </a:r>
            <a:endParaRPr lang="en-US" altLang="ko-KR" sz="4000" b="1" dirty="0">
              <a:latin typeface="나눔고딕OTF" panose="020D0604000000000000" pitchFamily="34" charset="-127"/>
              <a:ea typeface="나눔고딕OTF" panose="020D0604000000000000" pitchFamily="34" charset="-127"/>
            </a:endParaRPr>
          </a:p>
        </p:txBody>
      </p:sp>
      <p:sp>
        <p:nvSpPr>
          <p:cNvPr id="33" name="직사각형 32">
            <a:extLst>
              <a:ext uri="{FF2B5EF4-FFF2-40B4-BE49-F238E27FC236}">
                <a16:creationId xmlns:a16="http://schemas.microsoft.com/office/drawing/2014/main" id="{6D7D30E3-6FF8-4FBF-8E4B-C3C6D545DFD2}"/>
              </a:ext>
            </a:extLst>
          </p:cNvPr>
          <p:cNvSpPr/>
          <p:nvPr/>
        </p:nvSpPr>
        <p:spPr>
          <a:xfrm>
            <a:off x="823649" y="11116514"/>
            <a:ext cx="9981400" cy="685124"/>
          </a:xfrm>
          <a:prstGeom prst="rect">
            <a:avLst/>
          </a:prstGeom>
        </p:spPr>
        <p:txBody>
          <a:bodyPr wrap="square">
            <a:spAutoFit/>
          </a:bodyPr>
          <a:lstStyle/>
          <a:p>
            <a:pPr algn="just" latinLnBrk="1">
              <a:lnSpc>
                <a:spcPct val="107000"/>
              </a:lnSpc>
              <a:spcAft>
                <a:spcPts val="800"/>
              </a:spcAft>
            </a:pPr>
            <a:r>
              <a:rPr lang="en-US" altLang="ko-KR" sz="3600" b="1" kern="100" dirty="0">
                <a:latin typeface="나눔고딕OTF" panose="020D0604000000000000" pitchFamily="34" charset="-127"/>
                <a:ea typeface="나눔고딕OTF" panose="020D0604000000000000" pitchFamily="34" charset="-127"/>
                <a:cs typeface="Times New Roman" panose="02020603050405020304" pitchFamily="18" charset="0"/>
              </a:rPr>
              <a:t>■ </a:t>
            </a:r>
            <a:r>
              <a:rPr lang="ko-KR" altLang="en-US" sz="3600" b="1" kern="100" dirty="0">
                <a:latin typeface="나눔고딕OTF" panose="020D0604000000000000" pitchFamily="34" charset="-127"/>
                <a:ea typeface="나눔고딕OTF" panose="020D0604000000000000" pitchFamily="34" charset="-127"/>
                <a:cs typeface="Times New Roman" panose="02020603050405020304" pitchFamily="18" charset="0"/>
              </a:rPr>
              <a:t>본 논문의 목표</a:t>
            </a:r>
            <a:endParaRPr lang="en-US" altLang="ko-KR" sz="3600" b="1" kern="100" dirty="0">
              <a:latin typeface="나눔고딕OTF" panose="020D0604000000000000" pitchFamily="34" charset="-127"/>
              <a:ea typeface="나눔고딕OTF" panose="020D0604000000000000" pitchFamily="34" charset="-127"/>
              <a:cs typeface="Times New Roman" panose="02020603050405020304" pitchFamily="18" charset="0"/>
            </a:endParaRPr>
          </a:p>
        </p:txBody>
      </p:sp>
      <p:sp>
        <p:nvSpPr>
          <p:cNvPr id="34" name="TextBox 33">
            <a:extLst>
              <a:ext uri="{FF2B5EF4-FFF2-40B4-BE49-F238E27FC236}">
                <a16:creationId xmlns:a16="http://schemas.microsoft.com/office/drawing/2014/main" id="{1AC2C84B-A995-418C-8A41-EF8AB790DB65}"/>
              </a:ext>
            </a:extLst>
          </p:cNvPr>
          <p:cNvSpPr txBox="1"/>
          <p:nvPr/>
        </p:nvSpPr>
        <p:spPr>
          <a:xfrm>
            <a:off x="933807" y="11814475"/>
            <a:ext cx="13658399" cy="2062103"/>
          </a:xfrm>
          <a:prstGeom prst="rect">
            <a:avLst/>
          </a:prstGeom>
          <a:noFill/>
        </p:spPr>
        <p:txBody>
          <a:bodyPr wrap="square" rtlCol="0">
            <a:spAutoFit/>
          </a:bodyPr>
          <a:lstStyle/>
          <a:p>
            <a:pPr marL="482600" lvl="0" indent="-457200" algn="l" rtl="0">
              <a:spcBef>
                <a:spcPts val="0"/>
              </a:spcBef>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점자 도서관이 아닌 일반인들이 사용하는 전국 도서관에 비치  한다</a:t>
            </a:r>
            <a:r>
              <a:rPr lang="en-US" altLang="ko-KR" sz="3200" dirty="0">
                <a:latin typeface="나눔고딕OTF" panose="020D0604000000000000" pitchFamily="34" charset="-127"/>
                <a:ea typeface="나눔고딕OTF" panose="020D0604000000000000" pitchFamily="34" charset="-127"/>
              </a:rPr>
              <a:t>.</a:t>
            </a:r>
            <a:endParaRPr lang="ko-KR" altLang="en-US" sz="3200" dirty="0">
              <a:latin typeface="나눔고딕OTF" panose="020D0604000000000000" pitchFamily="34" charset="-127"/>
              <a:ea typeface="나눔고딕OTF" panose="020D0604000000000000" pitchFamily="34" charset="-127"/>
            </a:endParaRPr>
          </a:p>
          <a:p>
            <a:pPr marL="482600" lvl="0" indent="-457200" algn="l" rtl="0">
              <a:spcBef>
                <a:spcPts val="0"/>
              </a:spcBef>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점자 도서 제작에 오래 걸리던 시간을 줄여</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도서관에 있는 문서를 바로 읽을 수 있게 한다</a:t>
            </a:r>
            <a:r>
              <a:rPr lang="en-US" altLang="ko-KR" sz="3200" dirty="0">
                <a:latin typeface="나눔고딕OTF" panose="020D0604000000000000" pitchFamily="34" charset="-127"/>
                <a:ea typeface="나눔고딕OTF" panose="020D0604000000000000" pitchFamily="34" charset="-127"/>
              </a:rPr>
              <a:t>.</a:t>
            </a:r>
            <a:endParaRPr lang="ko-KR" altLang="en-US" sz="3200" dirty="0">
              <a:latin typeface="나눔고딕OTF" panose="020D0604000000000000" pitchFamily="34" charset="-127"/>
              <a:ea typeface="나눔고딕OTF" panose="020D0604000000000000" pitchFamily="34" charset="-127"/>
            </a:endParaRPr>
          </a:p>
          <a:p>
            <a:pPr marL="482600" lvl="0" indent="-457200" algn="l" rtl="0">
              <a:spcBef>
                <a:spcPts val="0"/>
              </a:spcBef>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시각장애인들로 하여금 정보습득에 도움을 준다</a:t>
            </a:r>
            <a:r>
              <a:rPr lang="en-US" altLang="ko-KR" sz="3200" dirty="0">
                <a:latin typeface="나눔고딕OTF" panose="020D0604000000000000" pitchFamily="34" charset="-127"/>
                <a:ea typeface="나눔고딕OTF" panose="020D0604000000000000" pitchFamily="34" charset="-127"/>
              </a:rPr>
              <a:t>.</a:t>
            </a:r>
            <a:endParaRPr lang="ko-KR" altLang="en-US" sz="3200" dirty="0">
              <a:latin typeface="나눔고딕OTF" panose="020D0604000000000000" pitchFamily="34" charset="-127"/>
              <a:ea typeface="나눔고딕OTF" panose="020D0604000000000000" pitchFamily="34" charset="-127"/>
            </a:endParaRPr>
          </a:p>
        </p:txBody>
      </p:sp>
      <p:sp>
        <p:nvSpPr>
          <p:cNvPr id="40" name="직사각형 39">
            <a:extLst>
              <a:ext uri="{FF2B5EF4-FFF2-40B4-BE49-F238E27FC236}">
                <a16:creationId xmlns:a16="http://schemas.microsoft.com/office/drawing/2014/main" id="{93A9D4C6-F92C-479B-A9FB-8990DFB6B17A}"/>
              </a:ext>
            </a:extLst>
          </p:cNvPr>
          <p:cNvSpPr/>
          <p:nvPr/>
        </p:nvSpPr>
        <p:spPr>
          <a:xfrm>
            <a:off x="781866" y="15081915"/>
            <a:ext cx="13658399" cy="685124"/>
          </a:xfrm>
          <a:prstGeom prst="rect">
            <a:avLst/>
          </a:prstGeom>
        </p:spPr>
        <p:txBody>
          <a:bodyPr wrap="square">
            <a:spAutoFit/>
          </a:bodyPr>
          <a:lstStyle/>
          <a:p>
            <a:pPr marL="0" marR="0" lvl="0" indent="0" algn="just" rtl="0">
              <a:lnSpc>
                <a:spcPct val="107000"/>
              </a:lnSpc>
              <a:spcBef>
                <a:spcPts val="0"/>
              </a:spcBef>
              <a:spcAft>
                <a:spcPts val="0"/>
              </a:spcAft>
              <a:buNone/>
            </a:pPr>
            <a:r>
              <a:rPr lang="ko-KR" altLang="en-US"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가변 점자출력 모듈 설계</a:t>
            </a:r>
          </a:p>
        </p:txBody>
      </p:sp>
      <p:sp>
        <p:nvSpPr>
          <p:cNvPr id="43" name="모서리가 둥근 직사각형 36">
            <a:extLst>
              <a:ext uri="{FF2B5EF4-FFF2-40B4-BE49-F238E27FC236}">
                <a16:creationId xmlns:a16="http://schemas.microsoft.com/office/drawing/2014/main" id="{79A5A369-9C3C-40D6-AFE9-84FC932323F3}"/>
              </a:ext>
            </a:extLst>
          </p:cNvPr>
          <p:cNvSpPr/>
          <p:nvPr/>
        </p:nvSpPr>
        <p:spPr>
          <a:xfrm>
            <a:off x="847095" y="13919374"/>
            <a:ext cx="13869028" cy="1002838"/>
          </a:xfrm>
          <a:prstGeom prst="roundRect">
            <a:avLst/>
          </a:prstGeom>
          <a:solidFill>
            <a:srgbClr val="0070C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0" lvl="0" indent="0" algn="ctr" rtl="0">
              <a:spcBef>
                <a:spcPts val="0"/>
              </a:spcBef>
              <a:spcAft>
                <a:spcPts val="0"/>
              </a:spcAft>
              <a:buClr>
                <a:srgbClr val="FFFF00"/>
              </a:buClr>
              <a:buSzPts val="5600"/>
              <a:buFont typeface="Arial"/>
              <a:buNone/>
            </a:pPr>
            <a:r>
              <a:rPr lang="ko-KR" altLang="en-US" sz="4000" b="1" dirty="0">
                <a:solidFill>
                  <a:schemeClr val="lt1"/>
                </a:solidFill>
                <a:latin typeface="나눔고딕OTF" panose="020D0604000000000000" pitchFamily="34" charset="-127"/>
                <a:ea typeface="나눔고딕OTF" panose="020D0604000000000000" pitchFamily="34" charset="-127"/>
                <a:cs typeface="Calibri"/>
                <a:sym typeface="Calibri"/>
              </a:rPr>
              <a:t>도서관 비치용 </a:t>
            </a:r>
            <a:r>
              <a:rPr lang="en-US" altLang="ko-KR" sz="4000" b="1" dirty="0">
                <a:solidFill>
                  <a:schemeClr val="lt1"/>
                </a:solidFill>
                <a:latin typeface="나눔고딕OTF" panose="020D0604000000000000" pitchFamily="34" charset="-127"/>
                <a:ea typeface="나눔고딕OTF" panose="020D0604000000000000" pitchFamily="34" charset="-127"/>
                <a:cs typeface="Calibri"/>
                <a:sym typeface="Calibri"/>
              </a:rPr>
              <a:t>OCR </a:t>
            </a:r>
            <a:r>
              <a:rPr lang="ko-KR" altLang="en-US" sz="4000" b="1" dirty="0">
                <a:solidFill>
                  <a:schemeClr val="lt1"/>
                </a:solidFill>
                <a:latin typeface="나눔고딕OTF" panose="020D0604000000000000" pitchFamily="34" charset="-127"/>
                <a:ea typeface="나눔고딕OTF" panose="020D0604000000000000" pitchFamily="34" charset="-127"/>
                <a:cs typeface="Calibri"/>
                <a:sym typeface="Calibri"/>
              </a:rPr>
              <a:t>문서 리더기 제작</a:t>
            </a:r>
            <a:endParaRPr lang="ko-KR" altLang="en-US" sz="4000" b="1" dirty="0">
              <a:solidFill>
                <a:schemeClr val="lt1"/>
              </a:solidFill>
              <a:latin typeface="나눔고딕OTF" panose="020D0604000000000000" pitchFamily="34" charset="-127"/>
              <a:ea typeface="나눔고딕OTF" panose="020D0604000000000000" pitchFamily="34" charset="-127"/>
              <a:cs typeface="Arial"/>
              <a:sym typeface="Arial"/>
            </a:endParaRPr>
          </a:p>
        </p:txBody>
      </p:sp>
      <p:sp>
        <p:nvSpPr>
          <p:cNvPr id="55" name="직사각형 54">
            <a:extLst>
              <a:ext uri="{FF2B5EF4-FFF2-40B4-BE49-F238E27FC236}">
                <a16:creationId xmlns:a16="http://schemas.microsoft.com/office/drawing/2014/main" id="{22817BC0-7DED-43F8-A3B2-E613E6B57EC1}"/>
              </a:ext>
            </a:extLst>
          </p:cNvPr>
          <p:cNvSpPr/>
          <p:nvPr/>
        </p:nvSpPr>
        <p:spPr>
          <a:xfrm>
            <a:off x="796519" y="8311216"/>
            <a:ext cx="9981400" cy="685124"/>
          </a:xfrm>
          <a:prstGeom prst="rect">
            <a:avLst/>
          </a:prstGeom>
        </p:spPr>
        <p:txBody>
          <a:bodyPr wrap="square">
            <a:spAutoFit/>
          </a:bodyPr>
          <a:lstStyle/>
          <a:p>
            <a:pPr algn="just" latinLnBrk="1">
              <a:lnSpc>
                <a:spcPct val="107000"/>
              </a:lnSpc>
              <a:spcAft>
                <a:spcPts val="800"/>
              </a:spcAft>
            </a:pPr>
            <a:r>
              <a:rPr lang="en-US" altLang="ko-KR" sz="3600" b="1" kern="100" dirty="0">
                <a:latin typeface="나눔고딕OTF" panose="020D0604000000000000" pitchFamily="34" charset="-127"/>
                <a:ea typeface="나눔고딕OTF" panose="020D0604000000000000" pitchFamily="34" charset="-127"/>
                <a:cs typeface="Times New Roman" panose="02020603050405020304" pitchFamily="18" charset="0"/>
              </a:rPr>
              <a:t>■ </a:t>
            </a:r>
            <a:r>
              <a:rPr lang="ko-KR" altLang="en-US" sz="3600" b="1" kern="100" dirty="0">
                <a:latin typeface="나눔고딕OTF" panose="020D0604000000000000" pitchFamily="34" charset="-127"/>
                <a:ea typeface="나눔고딕OTF" panose="020D0604000000000000" pitchFamily="34" charset="-127"/>
                <a:cs typeface="Times New Roman" panose="02020603050405020304" pitchFamily="18" charset="0"/>
              </a:rPr>
              <a:t>연구의 필요성</a:t>
            </a:r>
            <a:endParaRPr lang="en-US" altLang="ko-KR" sz="3600" b="1" kern="100" dirty="0">
              <a:latin typeface="나눔고딕OTF" panose="020D0604000000000000" pitchFamily="34" charset="-127"/>
              <a:ea typeface="나눔고딕OTF" panose="020D0604000000000000" pitchFamily="34" charset="-127"/>
              <a:cs typeface="Times New Roman" panose="02020603050405020304" pitchFamily="18" charset="0"/>
            </a:endParaRPr>
          </a:p>
        </p:txBody>
      </p:sp>
      <p:sp>
        <p:nvSpPr>
          <p:cNvPr id="56" name="TextBox 55">
            <a:extLst>
              <a:ext uri="{FF2B5EF4-FFF2-40B4-BE49-F238E27FC236}">
                <a16:creationId xmlns:a16="http://schemas.microsoft.com/office/drawing/2014/main" id="{036CC294-19EE-4EF3-A02C-DD58AD31CE7F}"/>
              </a:ext>
            </a:extLst>
          </p:cNvPr>
          <p:cNvSpPr txBox="1"/>
          <p:nvPr/>
        </p:nvSpPr>
        <p:spPr>
          <a:xfrm>
            <a:off x="933807" y="9028241"/>
            <a:ext cx="13658399" cy="2062103"/>
          </a:xfrm>
          <a:prstGeom prst="rect">
            <a:avLst/>
          </a:prstGeom>
          <a:noFill/>
        </p:spPr>
        <p:txBody>
          <a:bodyPr wrap="square" rtlCol="0">
            <a:spAutoFit/>
          </a:bodyPr>
          <a:lstStyle/>
          <a:p>
            <a:pPr marL="457200" indent="-457200" fontAlgn="base" latinLnBrk="1">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현재 국내에서 점자 도서관의 수는 </a:t>
            </a:r>
            <a:r>
              <a:rPr lang="en-US" altLang="ko-KR" sz="3200" dirty="0">
                <a:latin typeface="나눔고딕OTF" panose="020D0604000000000000" pitchFamily="34" charset="-127"/>
                <a:ea typeface="나눔고딕OTF" panose="020D0604000000000000" pitchFamily="34" charset="-127"/>
              </a:rPr>
              <a:t>1000</a:t>
            </a:r>
            <a:r>
              <a:rPr lang="ko-KR" altLang="en-US" sz="3200" dirty="0">
                <a:latin typeface="나눔고딕OTF" panose="020D0604000000000000" pitchFamily="34" charset="-127"/>
                <a:ea typeface="나눔고딕OTF" panose="020D0604000000000000" pitchFamily="34" charset="-127"/>
              </a:rPr>
              <a:t>여개이며 점자 도서관이                존재하지만 턱없이 부족하다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기존의 점자 디바이스에 가격은 </a:t>
            </a:r>
            <a:r>
              <a:rPr lang="en-US" altLang="ko-KR" sz="3200" dirty="0">
                <a:latin typeface="나눔고딕OTF" panose="020D0604000000000000" pitchFamily="34" charset="-127"/>
                <a:ea typeface="나눔고딕OTF" panose="020D0604000000000000" pitchFamily="34" charset="-127"/>
              </a:rPr>
              <a:t>400</a:t>
            </a:r>
            <a:r>
              <a:rPr lang="ko-KR" altLang="en-US" sz="3200" dirty="0">
                <a:latin typeface="나눔고딕OTF" panose="020D0604000000000000" pitchFamily="34" charset="-127"/>
                <a:ea typeface="나눔고딕OTF" panose="020D0604000000000000" pitchFamily="34" charset="-127"/>
              </a:rPr>
              <a:t>만원을 형성하는 비싼 가격대를 가지고 있다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점자도서 제작은 길게는 </a:t>
            </a:r>
            <a:r>
              <a:rPr lang="en-US" altLang="ko-KR" sz="3200" dirty="0">
                <a:latin typeface="나눔고딕OTF" panose="020D0604000000000000" pitchFamily="34" charset="-127"/>
                <a:ea typeface="나눔고딕OTF" panose="020D0604000000000000" pitchFamily="34" charset="-127"/>
              </a:rPr>
              <a:t>2</a:t>
            </a:r>
            <a:r>
              <a:rPr lang="ko-KR" altLang="en-US" sz="3200" dirty="0">
                <a:latin typeface="나눔고딕OTF" panose="020D0604000000000000" pitchFamily="34" charset="-127"/>
                <a:ea typeface="나눔고딕OTF" panose="020D0604000000000000" pitchFamily="34" charset="-127"/>
              </a:rPr>
              <a:t>개월에서 짧게는 </a:t>
            </a:r>
            <a:r>
              <a:rPr lang="en-US" altLang="ko-KR" sz="3200" dirty="0">
                <a:latin typeface="나눔고딕OTF" panose="020D0604000000000000" pitchFamily="34" charset="-127"/>
                <a:ea typeface="나눔고딕OTF" panose="020D0604000000000000" pitchFamily="34" charset="-127"/>
              </a:rPr>
              <a:t>1</a:t>
            </a:r>
            <a:r>
              <a:rPr lang="ko-KR" altLang="en-US" sz="3200" dirty="0">
                <a:latin typeface="나눔고딕OTF" panose="020D0604000000000000" pitchFamily="34" charset="-127"/>
                <a:ea typeface="나눔고딕OTF" panose="020D0604000000000000" pitchFamily="34" charset="-127"/>
              </a:rPr>
              <a:t>개월의 긴 시간이 걸린다</a:t>
            </a:r>
            <a:r>
              <a:rPr lang="en-US" altLang="ko-KR" sz="3200" dirty="0">
                <a:latin typeface="나눔고딕OTF" panose="020D0604000000000000" pitchFamily="34" charset="-127"/>
                <a:ea typeface="나눔고딕OTF" panose="020D0604000000000000" pitchFamily="34" charset="-127"/>
              </a:rPr>
              <a:t>.</a:t>
            </a:r>
          </a:p>
        </p:txBody>
      </p:sp>
      <p:sp>
        <p:nvSpPr>
          <p:cNvPr id="61" name="TextBox 60">
            <a:extLst>
              <a:ext uri="{FF2B5EF4-FFF2-40B4-BE49-F238E27FC236}">
                <a16:creationId xmlns:a16="http://schemas.microsoft.com/office/drawing/2014/main" id="{8740AE8B-D45F-4DCF-8017-2FD706F9FF72}"/>
              </a:ext>
            </a:extLst>
          </p:cNvPr>
          <p:cNvSpPr txBox="1"/>
          <p:nvPr/>
        </p:nvSpPr>
        <p:spPr>
          <a:xfrm>
            <a:off x="669896" y="20533275"/>
            <a:ext cx="14064680" cy="3046988"/>
          </a:xfrm>
          <a:prstGeom prst="rect">
            <a:avLst/>
          </a:prstGeom>
          <a:noFill/>
        </p:spPr>
        <p:txBody>
          <a:bodyPr wrap="square" rtlCol="0">
            <a:spAutoFit/>
          </a:bodyPr>
          <a:lstStyle/>
          <a:p>
            <a:pPr marL="0" lvl="0" indent="0" algn="l" rtl="0">
              <a:spcBef>
                <a:spcPts val="0"/>
              </a:spcBef>
              <a:spcAft>
                <a:spcPts val="0"/>
              </a:spcAft>
              <a:buNone/>
            </a:pP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점자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1</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개 셀은 총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6</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개의 양각과 음각으로 이루어져 있다</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본 연구에서는 다량의 </a:t>
            </a:r>
            <a:r>
              <a:rPr lang="ko-KR" altLang="en-US" sz="3200" dirty="0" err="1">
                <a:solidFill>
                  <a:schemeClr val="dk1"/>
                </a:solidFill>
                <a:latin typeface="나눔고딕OTF" panose="020D0604000000000000" pitchFamily="34" charset="-127"/>
                <a:ea typeface="나눔고딕OTF" panose="020D0604000000000000" pitchFamily="34" charset="-127"/>
                <a:cs typeface="Malgun Gothic"/>
                <a:sym typeface="Malgun Gothic"/>
              </a:rPr>
              <a:t>서보모터를</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 이용하여 점자를 출력 하고자 한다</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한 개의 셀 당 두 개의 모터를 사용하여 한 개의 셀에서 표현할 수 있는 경우의 수를 표현한다</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그림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1</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은 </a:t>
            </a:r>
            <a:r>
              <a:rPr lang="ko-KR" altLang="en-US" sz="3200" dirty="0" err="1">
                <a:solidFill>
                  <a:schemeClr val="dk1"/>
                </a:solidFill>
                <a:latin typeface="나눔고딕OTF" panose="020D0604000000000000" pitchFamily="34" charset="-127"/>
                <a:ea typeface="나눔고딕OTF" panose="020D0604000000000000" pitchFamily="34" charset="-127"/>
                <a:cs typeface="Malgun Gothic"/>
                <a:sym typeface="Malgun Gothic"/>
              </a:rPr>
              <a:t>오르골</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 메커니즘으로 작동하기 위한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8</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가지의 경우의 수를 표현 가능한 샤프트이다</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    </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셀은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8</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개로 구성되었고 이를 위해 내부에는 </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16</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개의 미니 </a:t>
            </a:r>
            <a:r>
              <a:rPr lang="ko-KR" altLang="en-US" sz="3200" dirty="0" err="1">
                <a:solidFill>
                  <a:schemeClr val="dk1"/>
                </a:solidFill>
                <a:latin typeface="나눔고딕OTF" panose="020D0604000000000000" pitchFamily="34" charset="-127"/>
                <a:ea typeface="나눔고딕OTF" panose="020D0604000000000000" pitchFamily="34" charset="-127"/>
                <a:cs typeface="Malgun Gothic"/>
                <a:sym typeface="Malgun Gothic"/>
              </a:rPr>
              <a:t>서보모터가</a:t>
            </a:r>
            <a:r>
              <a:rPr lang="ko-KR" altLang="en-US" sz="3200" dirty="0">
                <a:solidFill>
                  <a:schemeClr val="dk1"/>
                </a:solidFill>
                <a:latin typeface="나눔고딕OTF" panose="020D0604000000000000" pitchFamily="34" charset="-127"/>
                <a:ea typeface="나눔고딕OTF" panose="020D0604000000000000" pitchFamily="34" charset="-127"/>
                <a:cs typeface="Malgun Gothic"/>
                <a:sym typeface="Malgun Gothic"/>
              </a:rPr>
              <a:t> 설치되어 있고 이를 내부 모듈로 명명하였다</a:t>
            </a:r>
            <a:r>
              <a:rPr lang="en-US" altLang="ko-KR" sz="3200" dirty="0">
                <a:solidFill>
                  <a:schemeClr val="dk1"/>
                </a:solidFill>
                <a:latin typeface="나눔고딕OTF" panose="020D0604000000000000" pitchFamily="34" charset="-127"/>
                <a:ea typeface="나눔고딕OTF" panose="020D0604000000000000" pitchFamily="34" charset="-127"/>
                <a:cs typeface="Malgun Gothic"/>
                <a:sym typeface="Malgun Gothic"/>
              </a:rPr>
              <a:t>. </a:t>
            </a:r>
            <a:endParaRPr lang="ko-KR" altLang="en-US" sz="3200" dirty="0">
              <a:solidFill>
                <a:schemeClr val="dk1"/>
              </a:solidFill>
              <a:latin typeface="나눔고딕OTF" panose="020D0604000000000000" pitchFamily="34" charset="-127"/>
              <a:ea typeface="나눔고딕OTF" panose="020D0604000000000000" pitchFamily="34" charset="-127"/>
            </a:endParaRPr>
          </a:p>
        </p:txBody>
      </p:sp>
      <p:sp>
        <p:nvSpPr>
          <p:cNvPr id="62" name="직사각형 61">
            <a:extLst>
              <a:ext uri="{FF2B5EF4-FFF2-40B4-BE49-F238E27FC236}">
                <a16:creationId xmlns:a16="http://schemas.microsoft.com/office/drawing/2014/main" id="{2F9944DE-6B63-425C-8DB6-72FF0FA77547}"/>
              </a:ext>
            </a:extLst>
          </p:cNvPr>
          <p:cNvSpPr/>
          <p:nvPr/>
        </p:nvSpPr>
        <p:spPr>
          <a:xfrm>
            <a:off x="777284" y="33987391"/>
            <a:ext cx="8859723" cy="685124"/>
          </a:xfrm>
          <a:prstGeom prst="rect">
            <a:avLst/>
          </a:prstGeom>
        </p:spPr>
        <p:txBody>
          <a:bodyPr wrap="square">
            <a:spAutoFit/>
          </a:bodyPr>
          <a:lstStyle/>
          <a:p>
            <a:pPr marL="0" marR="0" lvl="0" indent="0" algn="just" rtl="0">
              <a:lnSpc>
                <a:spcPct val="107000"/>
              </a:lnSpc>
              <a:spcBef>
                <a:spcPts val="0"/>
              </a:spcBef>
              <a:spcAft>
                <a:spcPts val="0"/>
              </a:spcAft>
              <a:buNone/>
            </a:pPr>
            <a:r>
              <a:rPr lang="en-US" altLang="ko-KR" sz="3600" b="1" dirty="0">
                <a:solidFill>
                  <a:schemeClr val="dk1"/>
                </a:solidFill>
                <a:latin typeface="나눔고딕OTF" panose="020D0604000000000000" pitchFamily="34" charset="-127"/>
                <a:ea typeface="나눔고딕OTF" panose="020D0604000000000000" pitchFamily="34" charset="-127"/>
                <a:cs typeface="Malgun Gothic"/>
                <a:sym typeface="Malgun Gothic"/>
              </a:rPr>
              <a:t>■ OCR </a:t>
            </a:r>
            <a:r>
              <a:rPr lang="ko-KR" altLang="en-US" sz="3600" b="1" dirty="0" err="1">
                <a:solidFill>
                  <a:schemeClr val="dk1"/>
                </a:solidFill>
                <a:latin typeface="나눔고딕OTF" panose="020D0604000000000000" pitchFamily="34" charset="-127"/>
                <a:ea typeface="나눔고딕OTF" panose="020D0604000000000000" pitchFamily="34" charset="-127"/>
                <a:cs typeface="Malgun Gothic"/>
                <a:sym typeface="Malgun Gothic"/>
              </a:rPr>
              <a:t>전처리</a:t>
            </a:r>
            <a:endParaRPr lang="ko-KR" altLang="en-US" sz="3600" b="1" dirty="0">
              <a:solidFill>
                <a:schemeClr val="dk1"/>
              </a:solidFill>
              <a:latin typeface="나눔고딕OTF" panose="020D0604000000000000" pitchFamily="34" charset="-127"/>
              <a:ea typeface="나눔고딕OTF" panose="020D0604000000000000" pitchFamily="34" charset="-127"/>
              <a:cs typeface="Malgun Gothic"/>
              <a:sym typeface="Malgun Gothic"/>
            </a:endParaRPr>
          </a:p>
        </p:txBody>
      </p:sp>
      <p:sp>
        <p:nvSpPr>
          <p:cNvPr id="65" name="TextBox 64">
            <a:extLst>
              <a:ext uri="{FF2B5EF4-FFF2-40B4-BE49-F238E27FC236}">
                <a16:creationId xmlns:a16="http://schemas.microsoft.com/office/drawing/2014/main" id="{638C57C4-1DFD-4E55-B95A-6CCE1DEF793E}"/>
              </a:ext>
            </a:extLst>
          </p:cNvPr>
          <p:cNvSpPr txBox="1"/>
          <p:nvPr/>
        </p:nvSpPr>
        <p:spPr>
          <a:xfrm>
            <a:off x="933807" y="34799229"/>
            <a:ext cx="13782316" cy="8069901"/>
          </a:xfrm>
          <a:prstGeom prst="rect">
            <a:avLst/>
          </a:prstGeom>
          <a:noFill/>
        </p:spPr>
        <p:txBody>
          <a:bodyPr wrap="square" rtlCol="0">
            <a:spAutoFit/>
          </a:bodyPr>
          <a:lstStyle/>
          <a:p>
            <a:pPr marL="482600" lvl="0" indent="-457200" algn="l" rtl="0">
              <a:lnSpc>
                <a:spcPct val="110000"/>
              </a:lnSpc>
              <a:spcBef>
                <a:spcPts val="0"/>
              </a:spcBef>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그림자 제거</a:t>
            </a:r>
          </a:p>
          <a:p>
            <a:pPr lvl="0">
              <a:lnSpc>
                <a:spcPct val="110000"/>
              </a:lnSpc>
            </a:pPr>
            <a:r>
              <a:rPr lang="ko-KR" altLang="en-US" sz="3200" dirty="0" err="1">
                <a:latin typeface="나눔고딕OTF" panose="020D0604000000000000" pitchFamily="34" charset="-127"/>
                <a:ea typeface="나눔고딕OTF" panose="020D0604000000000000" pitchFamily="34" charset="-127"/>
              </a:rPr>
              <a:t>아두이노에서</a:t>
            </a:r>
            <a:r>
              <a:rPr lang="ko-KR" altLang="en-US" sz="3200" dirty="0">
                <a:latin typeface="나눔고딕OTF" panose="020D0604000000000000" pitchFamily="34" charset="-127"/>
                <a:ea typeface="나눔고딕OTF" panose="020D0604000000000000" pitchFamily="34" charset="-127"/>
              </a:rPr>
              <a:t> 버튼 값을 받으면 이미지를 촬영한다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촬영된 이미지의 글자들의 크기 확대를 위해서 팽창 후 </a:t>
            </a:r>
            <a:r>
              <a:rPr lang="en-US" altLang="ko-KR" sz="3200" dirty="0">
                <a:latin typeface="나눔고딕OTF" panose="020D0604000000000000" pitchFamily="34" charset="-127"/>
                <a:ea typeface="나눔고딕OTF" panose="020D0604000000000000" pitchFamily="34" charset="-127"/>
              </a:rPr>
              <a:t>median</a:t>
            </a:r>
            <a:r>
              <a:rPr lang="ko-KR" altLang="en-US" sz="3200" dirty="0">
                <a:latin typeface="나눔고딕OTF" panose="020D0604000000000000" pitchFamily="34" charset="-127"/>
                <a:ea typeface="나눔고딕OTF" panose="020D0604000000000000" pitchFamily="34" charset="-127"/>
              </a:rPr>
              <a:t> </a:t>
            </a:r>
            <a:r>
              <a:rPr lang="en-US" altLang="ko-KR" sz="3200" dirty="0">
                <a:latin typeface="나눔고딕OTF" panose="020D0604000000000000" pitchFamily="34" charset="-127"/>
                <a:ea typeface="나눔고딕OTF" panose="020D0604000000000000" pitchFamily="34" charset="-127"/>
              </a:rPr>
              <a:t>blur</a:t>
            </a:r>
            <a:r>
              <a:rPr lang="ko-KR" altLang="en-US" sz="3200" dirty="0">
                <a:latin typeface="나눔고딕OTF" panose="020D0604000000000000" pitchFamily="34" charset="-127"/>
                <a:ea typeface="나눔고딕OTF" panose="020D0604000000000000" pitchFamily="34" charset="-127"/>
              </a:rPr>
              <a:t>를 통해서 그림자 및 변색이 포함된 좋은 배경 이미지를 생성한다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이미지 원본과 좋은 배경 이미지 차이를 계산한다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동일한 비트는 검정색이고 텍스트는 흰색이다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흰색 위에 검은색을 얻어내기 위해 결과를 반전 시킨다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회색의 이미지 이기에 정규화를 통해서 그림자가 제거되었다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그림자가 제거된 이미지를 그림 </a:t>
            </a:r>
            <a:r>
              <a:rPr lang="en-US" altLang="ko-KR" sz="3200" dirty="0">
                <a:latin typeface="나눔고딕OTF" panose="020D0604000000000000" pitchFamily="34" charset="-127"/>
                <a:ea typeface="나눔고딕OTF" panose="020D0604000000000000" pitchFamily="34" charset="-127"/>
              </a:rPr>
              <a:t>6</a:t>
            </a:r>
            <a:r>
              <a:rPr lang="ko-KR" altLang="en-US" sz="3200" dirty="0">
                <a:latin typeface="나눔고딕OTF" panose="020D0604000000000000" pitchFamily="34" charset="-127"/>
                <a:ea typeface="나눔고딕OTF" panose="020D0604000000000000" pitchFamily="34" charset="-127"/>
              </a:rPr>
              <a:t>에 나타냈다</a:t>
            </a:r>
            <a:r>
              <a:rPr lang="en-US" altLang="ko-KR" sz="3200" dirty="0">
                <a:latin typeface="나눔고딕OTF" panose="020D0604000000000000" pitchFamily="34" charset="-127"/>
                <a:ea typeface="나눔고딕OTF" panose="020D0604000000000000" pitchFamily="34" charset="-127"/>
              </a:rPr>
              <a:t>.</a:t>
            </a:r>
          </a:p>
          <a:p>
            <a:pPr lvl="0">
              <a:lnSpc>
                <a:spcPct val="110000"/>
              </a:lnSpc>
            </a:pPr>
            <a:endParaRPr lang="ko-KR" altLang="en-US" sz="3200" dirty="0">
              <a:latin typeface="나눔고딕OTF" panose="020D0604000000000000" pitchFamily="34" charset="-127"/>
              <a:ea typeface="나눔고딕OTF" panose="020D0604000000000000" pitchFamily="34" charset="-127"/>
            </a:endParaRPr>
          </a:p>
          <a:p>
            <a:pPr marL="482600" lvl="0" indent="-457200" algn="l" rtl="0">
              <a:lnSpc>
                <a:spcPct val="110000"/>
              </a:lnSpc>
              <a:spcBef>
                <a:spcPts val="0"/>
              </a:spcBef>
              <a:spcAft>
                <a:spcPts val="0"/>
              </a:spcAft>
              <a:buSzPts val="3200"/>
              <a:buFont typeface="Arial" panose="020B0604020202020204" pitchFamily="34" charset="0"/>
              <a:buChar char="•"/>
            </a:pPr>
            <a:r>
              <a:rPr lang="ko-KR" altLang="en-US" sz="3200" dirty="0">
                <a:latin typeface="나눔고딕OTF" panose="020D0604000000000000" pitchFamily="34" charset="-127"/>
                <a:ea typeface="나눔고딕OTF" panose="020D0604000000000000" pitchFamily="34" charset="-127"/>
              </a:rPr>
              <a:t>문서인식</a:t>
            </a:r>
          </a:p>
          <a:p>
            <a:pPr lvl="0" algn="l" rtl="0">
              <a:lnSpc>
                <a:spcPct val="110000"/>
              </a:lnSpc>
              <a:spcBef>
                <a:spcPts val="0"/>
              </a:spcBef>
              <a:spcAft>
                <a:spcPts val="0"/>
              </a:spcAft>
            </a:pPr>
            <a:r>
              <a:rPr lang="ko-KR" altLang="en-US" sz="3200" dirty="0">
                <a:latin typeface="나눔고딕OTF" panose="020D0604000000000000" pitchFamily="34" charset="-127"/>
                <a:ea typeface="나눔고딕OTF" panose="020D0604000000000000" pitchFamily="34" charset="-127"/>
              </a:rPr>
              <a:t>그림자 제거된 이미지 내에서 윤곽선을 추출하여 추출된 윤곽선 중에서 가장 큰 윤곽선을 검출한다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검출된 가장 큰 윤곽선에서 </a:t>
            </a:r>
            <a:r>
              <a:rPr lang="en-US" altLang="ko-KR" sz="3200" dirty="0">
                <a:latin typeface="나눔고딕OTF" panose="020D0604000000000000" pitchFamily="34" charset="-127"/>
                <a:ea typeface="나눔고딕OTF" panose="020D0604000000000000" pitchFamily="34" charset="-127"/>
              </a:rPr>
              <a:t>4</a:t>
            </a:r>
            <a:r>
              <a:rPr lang="ko-KR" altLang="en-US" sz="3200" dirty="0">
                <a:latin typeface="나눔고딕OTF" panose="020D0604000000000000" pitchFamily="34" charset="-127"/>
                <a:ea typeface="나눔고딕OTF" panose="020D0604000000000000" pitchFamily="34" charset="-127"/>
              </a:rPr>
              <a:t>개의 꼭짓점으로 원근 변환을 통해서 문서를 인식한다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문서가 인식된 이미지를 그림 </a:t>
            </a:r>
            <a:r>
              <a:rPr lang="en-US" altLang="ko-KR" sz="3200" dirty="0">
                <a:latin typeface="나눔고딕OTF" panose="020D0604000000000000" pitchFamily="34" charset="-127"/>
                <a:ea typeface="나눔고딕OTF" panose="020D0604000000000000" pitchFamily="34" charset="-127"/>
              </a:rPr>
              <a:t>7</a:t>
            </a:r>
            <a:r>
              <a:rPr lang="ko-KR" altLang="en-US" sz="3200" dirty="0">
                <a:latin typeface="나눔고딕OTF" panose="020D0604000000000000" pitchFamily="34" charset="-127"/>
                <a:ea typeface="나눔고딕OTF" panose="020D0604000000000000" pitchFamily="34" charset="-127"/>
              </a:rPr>
              <a:t>에 나타냈다</a:t>
            </a:r>
            <a:r>
              <a:rPr lang="en-US" altLang="ko-KR" sz="3200" dirty="0">
                <a:latin typeface="나눔고딕OTF" panose="020D0604000000000000" pitchFamily="34" charset="-127"/>
                <a:ea typeface="나눔고딕OTF" panose="020D0604000000000000" pitchFamily="34" charset="-127"/>
              </a:rPr>
              <a:t>.</a:t>
            </a:r>
          </a:p>
          <a:p>
            <a:pPr lvl="0" algn="l" rtl="0">
              <a:spcBef>
                <a:spcPts val="0"/>
              </a:spcBef>
              <a:spcAft>
                <a:spcPts val="0"/>
              </a:spcAft>
            </a:pPr>
            <a:endParaRPr lang="ko-KR" altLang="en-US" sz="3200" dirty="0">
              <a:latin typeface="나눔고딕OTF" panose="020D0604000000000000" pitchFamily="34" charset="-127"/>
              <a:ea typeface="나눔고딕OTF" panose="020D0604000000000000" pitchFamily="34" charset="-127"/>
            </a:endParaRPr>
          </a:p>
          <a:p>
            <a:pPr lvl="0" algn="l" rtl="0">
              <a:spcBef>
                <a:spcPts val="0"/>
              </a:spcBef>
              <a:spcAft>
                <a:spcPts val="0"/>
              </a:spcAft>
            </a:pPr>
            <a:endParaRPr lang="ko-KR" altLang="en-US" sz="3200" dirty="0">
              <a:latin typeface="나눔고딕OTF" panose="020D0604000000000000" pitchFamily="34" charset="-127"/>
              <a:ea typeface="나눔고딕OTF" panose="020D0604000000000000" pitchFamily="34" charset="-127"/>
            </a:endParaRPr>
          </a:p>
          <a:p>
            <a:pPr lvl="0" algn="l" rtl="0">
              <a:spcBef>
                <a:spcPts val="0"/>
              </a:spcBef>
              <a:spcAft>
                <a:spcPts val="0"/>
              </a:spcAft>
            </a:pPr>
            <a:endParaRPr lang="ko-KR" altLang="en-US" sz="3200" dirty="0">
              <a:latin typeface="나눔고딕OTF" panose="020D0604000000000000" pitchFamily="34" charset="-127"/>
              <a:ea typeface="나눔고딕OTF" panose="020D0604000000000000" pitchFamily="34" charset="-127"/>
            </a:endParaRPr>
          </a:p>
        </p:txBody>
      </p:sp>
      <p:sp>
        <p:nvSpPr>
          <p:cNvPr id="51" name="모서리가 둥근 직사각형 36">
            <a:extLst>
              <a:ext uri="{FF2B5EF4-FFF2-40B4-BE49-F238E27FC236}">
                <a16:creationId xmlns:a16="http://schemas.microsoft.com/office/drawing/2014/main" id="{1D8A1DE0-7B9A-48C5-8C9B-B6FA1CA8B34A}"/>
              </a:ext>
            </a:extLst>
          </p:cNvPr>
          <p:cNvSpPr/>
          <p:nvPr/>
        </p:nvSpPr>
        <p:spPr>
          <a:xfrm>
            <a:off x="15540637" y="24593545"/>
            <a:ext cx="13869028" cy="1044215"/>
          </a:xfrm>
          <a:prstGeom prst="roundRect">
            <a:avLst/>
          </a:prstGeom>
          <a:solidFill>
            <a:srgbClr val="0070C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lang="ko-KR" altLang="en-US"/>
            </a:pPr>
            <a:r>
              <a:rPr lang="ko-KR" altLang="en-US" sz="4000" b="1" dirty="0">
                <a:latin typeface="나눔고딕OTF" panose="020D0604000000000000" pitchFamily="34" charset="-127"/>
                <a:ea typeface="나눔고딕OTF" panose="020D0604000000000000" pitchFamily="34" charset="-127"/>
              </a:rPr>
              <a:t>실험 결과</a:t>
            </a:r>
            <a:endParaRPr lang="en-US" altLang="ko-KR" sz="4000" b="1" dirty="0">
              <a:latin typeface="나눔고딕OTF" panose="020D0604000000000000" pitchFamily="34" charset="-127"/>
              <a:ea typeface="나눔고딕OTF" panose="020D0604000000000000" pitchFamily="34" charset="-127"/>
            </a:endParaRPr>
          </a:p>
        </p:txBody>
      </p:sp>
      <p:sp>
        <p:nvSpPr>
          <p:cNvPr id="16" name="Rectangle 14">
            <a:extLst>
              <a:ext uri="{FF2B5EF4-FFF2-40B4-BE49-F238E27FC236}">
                <a16:creationId xmlns:a16="http://schemas.microsoft.com/office/drawing/2014/main" id="{8322A198-E3C2-4FF1-ACB8-3E5D33D48655}"/>
              </a:ext>
            </a:extLst>
          </p:cNvPr>
          <p:cNvSpPr>
            <a:spLocks noChangeArrowheads="1"/>
          </p:cNvSpPr>
          <p:nvPr/>
        </p:nvSpPr>
        <p:spPr bwMode="auto">
          <a:xfrm>
            <a:off x="0" y="-279231"/>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latin typeface="나눔고딕OTF" panose="020D0604000000000000" pitchFamily="34" charset="-127"/>
              <a:ea typeface="나눔고딕OTF" panose="020D0604000000000000" pitchFamily="34" charset="-127"/>
            </a:endParaRPr>
          </a:p>
        </p:txBody>
      </p:sp>
      <p:sp>
        <p:nvSpPr>
          <p:cNvPr id="111" name="TextBox 110">
            <a:extLst>
              <a:ext uri="{FF2B5EF4-FFF2-40B4-BE49-F238E27FC236}">
                <a16:creationId xmlns:a16="http://schemas.microsoft.com/office/drawing/2014/main" id="{32D980EB-7112-4062-A395-07E4E53D4306}"/>
              </a:ext>
            </a:extLst>
          </p:cNvPr>
          <p:cNvSpPr txBox="1"/>
          <p:nvPr/>
        </p:nvSpPr>
        <p:spPr>
          <a:xfrm>
            <a:off x="15677604" y="20344020"/>
            <a:ext cx="13455782" cy="2554545"/>
          </a:xfrm>
          <a:prstGeom prst="rect">
            <a:avLst/>
          </a:prstGeom>
          <a:noFill/>
        </p:spPr>
        <p:txBody>
          <a:bodyPr wrap="square" rtlCol="0">
            <a:spAutoFit/>
          </a:bodyPr>
          <a:lstStyle/>
          <a:p>
            <a:pPr marL="457200" indent="-457200" fontAlgn="base" latinLnBrk="1">
              <a:buFont typeface="Arial" panose="020B0604020202020204" pitchFamily="34" charset="0"/>
              <a:buChar char="•"/>
            </a:pPr>
            <a:r>
              <a:rPr lang="en-US" altLang="ko-KR" sz="3200" dirty="0">
                <a:latin typeface="나눔고딕OTF" panose="020D0604000000000000" pitchFamily="34" charset="-127"/>
                <a:ea typeface="나눔고딕OTF" panose="020D0604000000000000" pitchFamily="34" charset="-127"/>
                <a:cs typeface="Times New Roman"/>
              </a:rPr>
              <a:t>OCR(Optical Character Recognition)		       Google</a:t>
            </a:r>
            <a:r>
              <a:rPr lang="ko-KR" altLang="en-US" sz="3200" dirty="0">
                <a:latin typeface="나눔고딕OTF" panose="020D0604000000000000" pitchFamily="34" charset="-127"/>
                <a:ea typeface="나눔고딕OTF" panose="020D0604000000000000" pitchFamily="34" charset="-127"/>
                <a:cs typeface="Times New Roman"/>
              </a:rPr>
              <a:t>의 </a:t>
            </a:r>
            <a:r>
              <a:rPr lang="en-US" altLang="ko-KR" sz="3200" dirty="0" err="1">
                <a:latin typeface="나눔고딕OTF" panose="020D0604000000000000" pitchFamily="34" charset="-127"/>
                <a:ea typeface="나눔고딕OTF" panose="020D0604000000000000" pitchFamily="34" charset="-127"/>
                <a:cs typeface="Times New Roman"/>
              </a:rPr>
              <a:t>pytesseract</a:t>
            </a:r>
            <a:r>
              <a:rPr lang="ko-KR" altLang="en-US" sz="3200" dirty="0">
                <a:latin typeface="나눔고딕OTF" panose="020D0604000000000000" pitchFamily="34" charset="-127"/>
                <a:ea typeface="나눔고딕OTF" panose="020D0604000000000000" pitchFamily="34" charset="-127"/>
                <a:cs typeface="Times New Roman"/>
              </a:rPr>
              <a:t>를 통해 문서의 </a:t>
            </a:r>
            <a:r>
              <a:rPr lang="en-US" altLang="ko-KR" sz="3200" dirty="0">
                <a:latin typeface="나눔고딕OTF" panose="020D0604000000000000" pitchFamily="34" charset="-127"/>
                <a:ea typeface="나눔고딕OTF" panose="020D0604000000000000" pitchFamily="34" charset="-127"/>
                <a:cs typeface="Times New Roman"/>
              </a:rPr>
              <a:t>180</a:t>
            </a:r>
            <a:r>
              <a:rPr lang="ko-KR" altLang="en-US" sz="3200" dirty="0">
                <a:latin typeface="나눔고딕OTF" panose="020D0604000000000000" pitchFamily="34" charset="-127"/>
                <a:ea typeface="나눔고딕OTF" panose="020D0604000000000000" pitchFamily="34" charset="-127"/>
                <a:cs typeface="Times New Roman"/>
              </a:rPr>
              <a:t>도 돌아간 각도에 대한 정보를 얻는다</a:t>
            </a:r>
            <a:r>
              <a:rPr lang="en-US" altLang="ko-KR" sz="3200" dirty="0">
                <a:latin typeface="나눔고딕OTF" panose="020D0604000000000000" pitchFamily="34" charset="-127"/>
                <a:ea typeface="나눔고딕OTF" panose="020D0604000000000000" pitchFamily="34" charset="-127"/>
                <a:cs typeface="Times New Roman"/>
              </a:rPr>
              <a:t>. </a:t>
            </a:r>
            <a:r>
              <a:rPr lang="ko-KR" altLang="en-US" sz="3200" dirty="0">
                <a:latin typeface="나눔고딕OTF" panose="020D0604000000000000" pitchFamily="34" charset="-127"/>
                <a:ea typeface="나눔고딕OTF" panose="020D0604000000000000" pitchFamily="34" charset="-127"/>
                <a:cs typeface="Times New Roman"/>
              </a:rPr>
              <a:t>회전된 문서의 이미지를 정방향으로 보정한다</a:t>
            </a:r>
            <a:r>
              <a:rPr lang="en-US" altLang="ko-KR" sz="3200" dirty="0">
                <a:latin typeface="나눔고딕OTF" panose="020D0604000000000000" pitchFamily="34" charset="-127"/>
                <a:ea typeface="나눔고딕OTF" panose="020D0604000000000000" pitchFamily="34" charset="-127"/>
                <a:cs typeface="Times New Roman"/>
              </a:rPr>
              <a:t>. </a:t>
            </a:r>
            <a:r>
              <a:rPr lang="ko-KR" altLang="en-US" sz="3200" dirty="0">
                <a:latin typeface="나눔고딕OTF" panose="020D0604000000000000" pitchFamily="34" charset="-127"/>
                <a:ea typeface="나눔고딕OTF" panose="020D0604000000000000" pitchFamily="34" charset="-127"/>
                <a:cs typeface="Times New Roman"/>
              </a:rPr>
              <a:t>보정된 이미지의      텍스트를 추출한다</a:t>
            </a:r>
            <a:r>
              <a:rPr lang="en-US" altLang="ko-KR" sz="3200" dirty="0">
                <a:latin typeface="나눔고딕OTF" panose="020D0604000000000000" pitchFamily="34" charset="-127"/>
                <a:ea typeface="나눔고딕OTF" panose="020D0604000000000000" pitchFamily="34" charset="-127"/>
                <a:cs typeface="Times New Roman"/>
              </a:rPr>
              <a:t>.</a:t>
            </a:r>
          </a:p>
          <a:p>
            <a:pPr marL="457200" indent="-457200" fontAlgn="base" latinLnBrk="1">
              <a:buFont typeface="Arial" panose="020B0604020202020204" pitchFamily="34" charset="0"/>
              <a:buChar char="•"/>
            </a:pPr>
            <a:endParaRPr lang="en-US" altLang="ko-KR" sz="3200" dirty="0">
              <a:latin typeface="나눔고딕OTF" panose="020D0604000000000000" pitchFamily="34" charset="-127"/>
              <a:ea typeface="나눔고딕OTF" panose="020D0604000000000000" pitchFamily="34" charset="-127"/>
              <a:cs typeface="Times New Roman"/>
            </a:endParaRPr>
          </a:p>
        </p:txBody>
      </p:sp>
      <p:sp>
        <p:nvSpPr>
          <p:cNvPr id="28" name="Rectangle 22">
            <a:extLst>
              <a:ext uri="{FF2B5EF4-FFF2-40B4-BE49-F238E27FC236}">
                <a16:creationId xmlns:a16="http://schemas.microsoft.com/office/drawing/2014/main" id="{FFACB648-B28B-4A52-92D2-6A3724F78832}"/>
              </a:ext>
            </a:extLst>
          </p:cNvPr>
          <p:cNvSpPr>
            <a:spLocks noChangeArrowheads="1"/>
          </p:cNvSpPr>
          <p:nvPr/>
        </p:nvSpPr>
        <p:spPr bwMode="auto">
          <a:xfrm>
            <a:off x="0" y="-279231"/>
            <a:ext cx="18473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latin typeface="나눔고딕OTF" panose="020D0604000000000000" pitchFamily="34" charset="-127"/>
              <a:ea typeface="나눔고딕OTF" panose="020D0604000000000000" pitchFamily="34" charset="-127"/>
            </a:endParaRPr>
          </a:p>
        </p:txBody>
      </p:sp>
      <p:pic>
        <p:nvPicPr>
          <p:cNvPr id="76" name="그림 75">
            <a:extLst>
              <a:ext uri="{FF2B5EF4-FFF2-40B4-BE49-F238E27FC236}">
                <a16:creationId xmlns:a16="http://schemas.microsoft.com/office/drawing/2014/main" id="{1293DC2F-35E8-4CB3-A2EA-311048C3D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9658" y="1238789"/>
            <a:ext cx="3920832" cy="3920832"/>
          </a:xfrm>
          <a:prstGeom prst="rect">
            <a:avLst/>
          </a:prstGeom>
        </p:spPr>
      </p:pic>
      <p:sp>
        <p:nvSpPr>
          <p:cNvPr id="77" name="TextBox 76">
            <a:extLst>
              <a:ext uri="{FF2B5EF4-FFF2-40B4-BE49-F238E27FC236}">
                <a16:creationId xmlns:a16="http://schemas.microsoft.com/office/drawing/2014/main" id="{E5ABC27F-410F-418B-A5DD-2E4E1C431AE5}"/>
              </a:ext>
            </a:extLst>
          </p:cNvPr>
          <p:cNvSpPr txBox="1"/>
          <p:nvPr/>
        </p:nvSpPr>
        <p:spPr>
          <a:xfrm>
            <a:off x="15597717" y="40810482"/>
            <a:ext cx="13869028" cy="1077218"/>
          </a:xfrm>
          <a:prstGeom prst="rect">
            <a:avLst/>
          </a:prstGeom>
          <a:solidFill>
            <a:schemeClr val="bg1"/>
          </a:solidFill>
          <a:ln>
            <a:solidFill>
              <a:schemeClr val="tx1"/>
            </a:solidFill>
          </a:ln>
        </p:spPr>
        <p:txBody>
          <a:bodyPr wrap="square" rtlCol="0">
            <a:spAutoFit/>
          </a:bodyPr>
          <a:lstStyle/>
          <a:p>
            <a:r>
              <a:rPr lang="ko-KR" altLang="en-US" sz="3200" dirty="0">
                <a:latin typeface="나눔고딕OTF" panose="020D0604000000000000" pitchFamily="34" charset="-127"/>
                <a:ea typeface="나눔고딕OTF" panose="020D0604000000000000" pitchFamily="34" charset="-127"/>
                <a:cs typeface="Times New Roman"/>
              </a:rPr>
              <a:t>본 과제</a:t>
            </a:r>
            <a:r>
              <a:rPr lang="en-US" altLang="ko-KR" sz="3200" dirty="0">
                <a:latin typeface="나눔고딕OTF" panose="020D0604000000000000" pitchFamily="34" charset="-127"/>
                <a:ea typeface="나눔고딕OTF" panose="020D0604000000000000" pitchFamily="34" charset="-127"/>
                <a:cs typeface="Times New Roman"/>
              </a:rPr>
              <a:t>(</a:t>
            </a:r>
            <a:r>
              <a:rPr lang="ko-KR" altLang="en-US" sz="3200" dirty="0">
                <a:latin typeface="나눔고딕OTF" panose="020D0604000000000000" pitchFamily="34" charset="-127"/>
                <a:ea typeface="나눔고딕OTF" panose="020D0604000000000000" pitchFamily="34" charset="-127"/>
                <a:cs typeface="Times New Roman"/>
              </a:rPr>
              <a:t>결과물</a:t>
            </a:r>
            <a:r>
              <a:rPr lang="en-US" altLang="ko-KR" sz="3200" dirty="0">
                <a:latin typeface="나눔고딕OTF" panose="020D0604000000000000" pitchFamily="34" charset="-127"/>
                <a:ea typeface="나눔고딕OTF" panose="020D0604000000000000" pitchFamily="34" charset="-127"/>
                <a:cs typeface="Times New Roman"/>
              </a:rPr>
              <a:t>)</a:t>
            </a:r>
            <a:r>
              <a:rPr lang="ko-KR" altLang="en-US" sz="3200" dirty="0">
                <a:latin typeface="나눔고딕OTF" panose="020D0604000000000000" pitchFamily="34" charset="-127"/>
                <a:ea typeface="나눔고딕OTF" panose="020D0604000000000000" pitchFamily="34" charset="-127"/>
                <a:cs typeface="Times New Roman"/>
              </a:rPr>
              <a:t>는 교육부와 한국연구재단의 재원으로 지원받아 수행된 디지털 신기술 인재양성 혁신공유대학사업의 연구결과입니다</a:t>
            </a:r>
            <a:r>
              <a:rPr lang="en-US" altLang="ko-KR" sz="3200" dirty="0">
                <a:latin typeface="나눔고딕OTF" panose="020D0604000000000000" pitchFamily="34" charset="-127"/>
                <a:ea typeface="나눔고딕OTF" panose="020D0604000000000000" pitchFamily="34" charset="-127"/>
                <a:cs typeface="Times New Roman"/>
              </a:rPr>
              <a:t>.</a:t>
            </a:r>
          </a:p>
        </p:txBody>
      </p:sp>
      <p:sp>
        <p:nvSpPr>
          <p:cNvPr id="118" name="Google Shape;95;p1">
            <a:extLst>
              <a:ext uri="{FF2B5EF4-FFF2-40B4-BE49-F238E27FC236}">
                <a16:creationId xmlns:a16="http://schemas.microsoft.com/office/drawing/2014/main" id="{6152314C-DD60-1975-1F3E-8CABE596AF13}"/>
              </a:ext>
            </a:extLst>
          </p:cNvPr>
          <p:cNvSpPr txBox="1"/>
          <p:nvPr/>
        </p:nvSpPr>
        <p:spPr>
          <a:xfrm>
            <a:off x="847095" y="31186723"/>
            <a:ext cx="14449800" cy="26468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3200" dirty="0">
                <a:latin typeface="나눔고딕OTF" panose="020D0604000000000000" pitchFamily="34" charset="-127"/>
                <a:ea typeface="나눔고딕OTF" panose="020D0604000000000000" pitchFamily="34" charset="-127"/>
              </a:rPr>
              <a:t>다음 그림</a:t>
            </a:r>
            <a:r>
              <a:rPr lang="en-US" altLang="ko-KR" sz="3200" dirty="0">
                <a:latin typeface="나눔고딕OTF" panose="020D0604000000000000" pitchFamily="34" charset="-127"/>
                <a:ea typeface="나눔고딕OTF" panose="020D0604000000000000" pitchFamily="34" charset="-127"/>
              </a:rPr>
              <a:t>3, 4, 5, 6</a:t>
            </a:r>
            <a:r>
              <a:rPr lang="ko-KR" altLang="en-US" sz="3200" dirty="0">
                <a:latin typeface="나눔고딕OTF" panose="020D0604000000000000" pitchFamily="34" charset="-127"/>
                <a:ea typeface="나눔고딕OTF" panose="020D0604000000000000" pitchFamily="34" charset="-127"/>
              </a:rPr>
              <a:t>은 순서대로 모듈의 구동 프로세스이다</a:t>
            </a:r>
            <a:r>
              <a:rPr lang="en-US" altLang="ko-KR" sz="3200" dirty="0">
                <a:latin typeface="나눔고딕OTF" panose="020D0604000000000000" pitchFamily="34" charset="-127"/>
                <a:ea typeface="나눔고딕OTF" panose="020D0604000000000000" pitchFamily="34" charset="-127"/>
              </a:rPr>
              <a:t>.  (A)</a:t>
            </a:r>
            <a:r>
              <a:rPr lang="ko-KR" altLang="en-US" sz="3200" dirty="0">
                <a:latin typeface="나눔고딕OTF" panose="020D0604000000000000" pitchFamily="34" charset="-127"/>
                <a:ea typeface="나눔고딕OTF" panose="020D0604000000000000" pitchFamily="34" charset="-127"/>
              </a:rPr>
              <a:t>는 </a:t>
            </a:r>
            <a:r>
              <a:rPr lang="ko-KR" altLang="en-US" sz="3200" dirty="0" err="1">
                <a:latin typeface="나눔고딕OTF" panose="020D0604000000000000" pitchFamily="34" charset="-127"/>
                <a:ea typeface="나눔고딕OTF" panose="020D0604000000000000" pitchFamily="34" charset="-127"/>
              </a:rPr>
              <a:t>피니언</a:t>
            </a:r>
            <a:r>
              <a:rPr lang="ko-KR" altLang="en-US" sz="3200" dirty="0">
                <a:latin typeface="나눔고딕OTF" panose="020D0604000000000000" pitchFamily="34" charset="-127"/>
                <a:ea typeface="나눔고딕OTF" panose="020D0604000000000000" pitchFamily="34" charset="-127"/>
              </a:rPr>
              <a:t> 기어로 </a:t>
            </a:r>
            <a:r>
              <a:rPr lang="ko-KR" altLang="en-US" sz="3200" dirty="0" err="1">
                <a:latin typeface="나눔고딕OTF" panose="020D0604000000000000" pitchFamily="34" charset="-127"/>
                <a:ea typeface="나눔고딕OTF" panose="020D0604000000000000" pitchFamily="34" charset="-127"/>
              </a:rPr>
              <a:t>랙과</a:t>
            </a:r>
            <a:r>
              <a:rPr lang="ko-KR" altLang="en-US" sz="3200" dirty="0">
                <a:latin typeface="나눔고딕OTF" panose="020D0604000000000000" pitchFamily="34" charset="-127"/>
                <a:ea typeface="나눔고딕OTF" panose="020D0604000000000000" pitchFamily="34" charset="-127"/>
              </a:rPr>
              <a:t> 연결된 내부 모듈을 움직여준다</a:t>
            </a:r>
            <a:r>
              <a:rPr lang="en-US" altLang="ko-KR" sz="3200" dirty="0">
                <a:latin typeface="나눔고딕OTF" panose="020D0604000000000000" pitchFamily="34" charset="-127"/>
                <a:ea typeface="나눔고딕OTF" panose="020D0604000000000000" pitchFamily="34" charset="-127"/>
              </a:rPr>
              <a:t>. (B)</a:t>
            </a:r>
            <a:r>
              <a:rPr lang="ko-KR" altLang="en-US" sz="3200" dirty="0">
                <a:latin typeface="나눔고딕OTF" panose="020D0604000000000000" pitchFamily="34" charset="-127"/>
                <a:ea typeface="나눔고딕OTF" panose="020D0604000000000000" pitchFamily="34" charset="-127"/>
              </a:rPr>
              <a:t>는 사용자에게 출력되는 점자이다</a:t>
            </a:r>
            <a:r>
              <a:rPr lang="en-US" altLang="ko-KR" sz="3200" dirty="0">
                <a:latin typeface="나눔고딕OTF" panose="020D0604000000000000" pitchFamily="34" charset="-127"/>
                <a:ea typeface="나눔고딕OTF" panose="020D0604000000000000" pitchFamily="34" charset="-127"/>
              </a:rPr>
              <a:t>.     (C)</a:t>
            </a:r>
            <a:r>
              <a:rPr lang="ko-KR" altLang="en-US" sz="3200" dirty="0">
                <a:latin typeface="나눔고딕OTF" panose="020D0604000000000000" pitchFamily="34" charset="-127"/>
                <a:ea typeface="나눔고딕OTF" panose="020D0604000000000000" pitchFamily="34" charset="-127"/>
              </a:rPr>
              <a:t>는 그림</a:t>
            </a:r>
            <a:r>
              <a:rPr lang="en-US" altLang="ko-KR" sz="3200" dirty="0">
                <a:latin typeface="나눔고딕OTF" panose="020D0604000000000000" pitchFamily="34" charset="-127"/>
                <a:ea typeface="나눔고딕OTF" panose="020D0604000000000000" pitchFamily="34" charset="-127"/>
              </a:rPr>
              <a:t>1</a:t>
            </a:r>
            <a:r>
              <a:rPr lang="ko-KR" altLang="en-US" sz="3200" dirty="0">
                <a:latin typeface="나눔고딕OTF" panose="020D0604000000000000" pitchFamily="34" charset="-127"/>
                <a:ea typeface="나눔고딕OTF" panose="020D0604000000000000" pitchFamily="34" charset="-127"/>
              </a:rPr>
              <a:t>의 샤프트이다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그림 </a:t>
            </a:r>
            <a:r>
              <a:rPr lang="en-US" altLang="ko-KR" sz="3200" dirty="0">
                <a:latin typeface="나눔고딕OTF" panose="020D0604000000000000" pitchFamily="34" charset="-127"/>
                <a:ea typeface="나눔고딕OTF" panose="020D0604000000000000" pitchFamily="34" charset="-127"/>
              </a:rPr>
              <a:t>2</a:t>
            </a:r>
            <a:r>
              <a:rPr lang="ko-KR" altLang="en-US" sz="3200" dirty="0">
                <a:latin typeface="나눔고딕OTF" panose="020D0604000000000000" pitchFamily="34" charset="-127"/>
                <a:ea typeface="나눔고딕OTF" panose="020D0604000000000000" pitchFamily="34" charset="-127"/>
              </a:rPr>
              <a:t>는 모듈 내부와 외부 전체를 보여준다</a:t>
            </a:r>
            <a:r>
              <a:rPr lang="en-US" altLang="ko-KR" sz="3200" dirty="0">
                <a:latin typeface="나눔고딕OTF" panose="020D0604000000000000" pitchFamily="34" charset="-127"/>
                <a:ea typeface="나눔고딕OTF" panose="020D0604000000000000" pitchFamily="34" charset="-127"/>
              </a:rPr>
              <a:t>. </a:t>
            </a:r>
            <a:r>
              <a:rPr lang="ko-KR" altLang="en-US" sz="3200" dirty="0">
                <a:latin typeface="나눔고딕OTF" panose="020D0604000000000000" pitchFamily="34" charset="-127"/>
                <a:ea typeface="나눔고딕OTF" panose="020D0604000000000000" pitchFamily="34" charset="-127"/>
              </a:rPr>
              <a:t>외부에는 </a:t>
            </a:r>
            <a:r>
              <a:rPr lang="en-US" altLang="ko-KR" sz="3200" dirty="0">
                <a:latin typeface="나눔고딕OTF" panose="020D0604000000000000" pitchFamily="34" charset="-127"/>
                <a:ea typeface="나눔고딕OTF" panose="020D0604000000000000" pitchFamily="34" charset="-127"/>
              </a:rPr>
              <a:t>3</a:t>
            </a:r>
            <a:r>
              <a:rPr lang="ko-KR" altLang="en-US" sz="3200" dirty="0">
                <a:latin typeface="나눔고딕OTF" panose="020D0604000000000000" pitchFamily="34" charset="-127"/>
                <a:ea typeface="나눔고딕OTF" panose="020D0604000000000000" pitchFamily="34" charset="-127"/>
              </a:rPr>
              <a:t>개의 버튼이 설치 되어있는데 </a:t>
            </a:r>
            <a:r>
              <a:rPr lang="en-US" altLang="ko-KR" sz="3200" dirty="0">
                <a:latin typeface="나눔고딕OTF" panose="020D0604000000000000" pitchFamily="34" charset="-127"/>
                <a:ea typeface="나눔고딕OTF" panose="020D0604000000000000" pitchFamily="34" charset="-127"/>
              </a:rPr>
              <a:t>(D)</a:t>
            </a:r>
            <a:r>
              <a:rPr lang="ko-KR" altLang="en-US" sz="3200" dirty="0">
                <a:latin typeface="나눔고딕OTF" panose="020D0604000000000000" pitchFamily="34" charset="-127"/>
                <a:ea typeface="나눔고딕OTF" panose="020D0604000000000000" pitchFamily="34" charset="-127"/>
              </a:rPr>
              <a:t>는 다음 내용을 출력하는 버튼이고 </a:t>
            </a:r>
            <a:r>
              <a:rPr lang="en-US" altLang="ko-KR" sz="3200" dirty="0">
                <a:latin typeface="나눔고딕OTF" panose="020D0604000000000000" pitchFamily="34" charset="-127"/>
                <a:ea typeface="나눔고딕OTF" panose="020D0604000000000000" pitchFamily="34" charset="-127"/>
              </a:rPr>
              <a:t>(F)</a:t>
            </a:r>
            <a:r>
              <a:rPr lang="ko-KR" altLang="en-US" sz="3200" dirty="0">
                <a:latin typeface="나눔고딕OTF" panose="020D0604000000000000" pitchFamily="34" charset="-127"/>
                <a:ea typeface="나눔고딕OTF" panose="020D0604000000000000" pitchFamily="34" charset="-127"/>
              </a:rPr>
              <a:t>는         이전 내용을 출력한다</a:t>
            </a:r>
            <a:r>
              <a:rPr lang="en-US" altLang="ko-KR" sz="3200" dirty="0">
                <a:latin typeface="나눔고딕OTF" panose="020D0604000000000000" pitchFamily="34" charset="-127"/>
                <a:ea typeface="나눔고딕OTF" panose="020D0604000000000000" pitchFamily="34" charset="-127"/>
              </a:rPr>
              <a:t>. (E)</a:t>
            </a:r>
            <a:r>
              <a:rPr lang="ko-KR" altLang="en-US" sz="3200" dirty="0">
                <a:latin typeface="나눔고딕OTF" panose="020D0604000000000000" pitchFamily="34" charset="-127"/>
                <a:ea typeface="나눔고딕OTF" panose="020D0604000000000000" pitchFamily="34" charset="-127"/>
              </a:rPr>
              <a:t>는 문서 캡처용 버튼이다</a:t>
            </a:r>
            <a:r>
              <a:rPr lang="en-US" altLang="ko-KR" sz="3200" dirty="0">
                <a:latin typeface="나눔고딕OTF" panose="020D0604000000000000" pitchFamily="34" charset="-127"/>
                <a:ea typeface="나눔고딕OTF" panose="020D0604000000000000" pitchFamily="34" charset="-127"/>
              </a:rPr>
              <a:t>.</a:t>
            </a:r>
          </a:p>
        </p:txBody>
      </p:sp>
      <p:sp>
        <p:nvSpPr>
          <p:cNvPr id="122" name="Google Shape;110;p1">
            <a:extLst>
              <a:ext uri="{FF2B5EF4-FFF2-40B4-BE49-F238E27FC236}">
                <a16:creationId xmlns:a16="http://schemas.microsoft.com/office/drawing/2014/main" id="{7D783413-0268-9A6D-B8DB-C71C10D7A32B}"/>
              </a:ext>
            </a:extLst>
          </p:cNvPr>
          <p:cNvSpPr txBox="1"/>
          <p:nvPr/>
        </p:nvSpPr>
        <p:spPr>
          <a:xfrm>
            <a:off x="15775674" y="6890704"/>
            <a:ext cx="13865525" cy="2646848"/>
          </a:xfrm>
          <a:prstGeom prst="rect">
            <a:avLst/>
          </a:prstGeom>
          <a:noFill/>
          <a:ln>
            <a:noFill/>
          </a:ln>
        </p:spPr>
        <p:txBody>
          <a:bodyPr spcFirstLastPara="1" wrap="square" lIns="91425" tIns="91425" rIns="91425" bIns="91425" anchor="t" anchorCtr="0">
            <a:spAutoFit/>
          </a:bodyPr>
          <a:lstStyle/>
          <a:p>
            <a:pPr marL="482600" lvl="0" indent="-457200" algn="l" rtl="0">
              <a:spcBef>
                <a:spcPts val="0"/>
              </a:spcBef>
              <a:spcAft>
                <a:spcPts val="0"/>
              </a:spcAft>
              <a:buClr>
                <a:schemeClr val="dk1"/>
              </a:buClr>
              <a:buSzPts val="3200"/>
              <a:buFont typeface="Arial" panose="020B0604020202020204" pitchFamily="34" charset="0"/>
              <a:buChar char="•"/>
            </a:pPr>
            <a:r>
              <a:rPr lang="ko-KR" sz="3200" dirty="0">
                <a:solidFill>
                  <a:schemeClr val="dk1"/>
                </a:solidFill>
                <a:latin typeface="나눔고딕OTF" panose="020D0604000000000000" pitchFamily="34" charset="-127"/>
                <a:ea typeface="나눔고딕OTF" panose="020D0604000000000000" pitchFamily="34" charset="-127"/>
              </a:rPr>
              <a:t>이미지 </a:t>
            </a:r>
            <a:r>
              <a:rPr lang="ko-KR" sz="3200" dirty="0" err="1">
                <a:solidFill>
                  <a:schemeClr val="dk1"/>
                </a:solidFill>
                <a:latin typeface="나눔고딕OTF" panose="020D0604000000000000" pitchFamily="34" charset="-127"/>
                <a:ea typeface="나눔고딕OTF" panose="020D0604000000000000" pitchFamily="34" charset="-127"/>
              </a:rPr>
              <a:t>전처리</a:t>
            </a:r>
            <a:endParaRPr sz="3200" dirty="0">
              <a:solidFill>
                <a:schemeClr val="dk1"/>
              </a:solidFill>
              <a:latin typeface="나눔고딕OTF" panose="020D0604000000000000" pitchFamily="34" charset="-127"/>
              <a:ea typeface="나눔고딕OTF" panose="020D0604000000000000" pitchFamily="34" charset="-127"/>
            </a:endParaRPr>
          </a:p>
          <a:p>
            <a:pPr marL="0" lvl="0" indent="0" algn="l" rtl="0">
              <a:spcBef>
                <a:spcPts val="0"/>
              </a:spcBef>
              <a:spcAft>
                <a:spcPts val="0"/>
              </a:spcAft>
              <a:buClr>
                <a:schemeClr val="dk1"/>
              </a:buClr>
              <a:buSzPts val="1100"/>
              <a:buFont typeface="Arial"/>
              <a:buNone/>
            </a:pPr>
            <a:r>
              <a:rPr lang="ko-KR" altLang="en-US" sz="3200" dirty="0">
                <a:solidFill>
                  <a:schemeClr val="dk1"/>
                </a:solidFill>
                <a:latin typeface="나눔고딕OTF" panose="020D0604000000000000" pitchFamily="34" charset="-127"/>
                <a:ea typeface="나눔고딕OTF" panose="020D0604000000000000" pitchFamily="34" charset="-127"/>
              </a:rPr>
              <a:t>인식된 책 이미지에서 이진화 이미지의 텍스트 영역을 포함하는 최소 회전 경계 상자를 계산하여 최소 회전 사각형만큼 돌려서 이미지의 기울기를 보정한다</a:t>
            </a:r>
            <a:r>
              <a:rPr lang="en-US" altLang="ko-KR" sz="3200" dirty="0">
                <a:solidFill>
                  <a:schemeClr val="dk1"/>
                </a:solidFill>
                <a:latin typeface="나눔고딕OTF" panose="020D0604000000000000" pitchFamily="34" charset="-127"/>
                <a:ea typeface="나눔고딕OTF" panose="020D0604000000000000" pitchFamily="34" charset="-127"/>
              </a:rPr>
              <a:t>. </a:t>
            </a:r>
            <a:r>
              <a:rPr lang="ko-KR" altLang="en-US" sz="3200" dirty="0">
                <a:solidFill>
                  <a:schemeClr val="dk1"/>
                </a:solidFill>
                <a:latin typeface="나눔고딕OTF" panose="020D0604000000000000" pitchFamily="34" charset="-127"/>
                <a:ea typeface="나눔고딕OTF" panose="020D0604000000000000" pitchFamily="34" charset="-127"/>
              </a:rPr>
              <a:t>그리고 팽창과 침식 연산을 통해서 노이즈를 제거했다</a:t>
            </a:r>
            <a:r>
              <a:rPr lang="en-US" altLang="ko-KR" sz="3200" dirty="0">
                <a:solidFill>
                  <a:schemeClr val="dk1"/>
                </a:solidFill>
                <a:latin typeface="나눔고딕OTF" panose="020D0604000000000000" pitchFamily="34" charset="-127"/>
                <a:ea typeface="나눔고딕OTF" panose="020D0604000000000000" pitchFamily="34" charset="-127"/>
              </a:rPr>
              <a:t>. </a:t>
            </a:r>
            <a:r>
              <a:rPr lang="ko-KR" altLang="en-US" sz="3200" dirty="0" err="1">
                <a:solidFill>
                  <a:schemeClr val="dk1"/>
                </a:solidFill>
                <a:latin typeface="나눔고딕OTF" panose="020D0604000000000000" pitchFamily="34" charset="-127"/>
                <a:ea typeface="나눔고딕OTF" panose="020D0604000000000000" pitchFamily="34" charset="-127"/>
              </a:rPr>
              <a:t>전처리</a:t>
            </a:r>
            <a:r>
              <a:rPr lang="ko-KR" altLang="en-US" sz="3200" dirty="0">
                <a:solidFill>
                  <a:schemeClr val="dk1"/>
                </a:solidFill>
                <a:latin typeface="나눔고딕OTF" panose="020D0604000000000000" pitchFamily="34" charset="-127"/>
                <a:ea typeface="나눔고딕OTF" panose="020D0604000000000000" pitchFamily="34" charset="-127"/>
              </a:rPr>
              <a:t> 된 이미지를 그림 </a:t>
            </a:r>
            <a:r>
              <a:rPr lang="en-US" altLang="ko-KR" sz="3200" dirty="0">
                <a:solidFill>
                  <a:schemeClr val="dk1"/>
                </a:solidFill>
                <a:latin typeface="나눔고딕OTF" panose="020D0604000000000000" pitchFamily="34" charset="-127"/>
                <a:ea typeface="나눔고딕OTF" panose="020D0604000000000000" pitchFamily="34" charset="-127"/>
              </a:rPr>
              <a:t>8</a:t>
            </a:r>
            <a:r>
              <a:rPr lang="ko-KR" altLang="en-US" sz="3200" dirty="0">
                <a:solidFill>
                  <a:schemeClr val="dk1"/>
                </a:solidFill>
                <a:latin typeface="나눔고딕OTF" panose="020D0604000000000000" pitchFamily="34" charset="-127"/>
                <a:ea typeface="나눔고딕OTF" panose="020D0604000000000000" pitchFamily="34" charset="-127"/>
              </a:rPr>
              <a:t>에 나타냈다</a:t>
            </a:r>
            <a:r>
              <a:rPr lang="en-US" altLang="ko-KR" sz="3200" dirty="0">
                <a:solidFill>
                  <a:schemeClr val="dk1"/>
                </a:solidFill>
                <a:latin typeface="나눔고딕OTF" panose="020D0604000000000000" pitchFamily="34" charset="-127"/>
                <a:ea typeface="나눔고딕OTF" panose="020D0604000000000000" pitchFamily="34" charset="-127"/>
              </a:rPr>
              <a:t>.</a:t>
            </a:r>
            <a:endParaRPr lang="ko-KR" altLang="en-US" sz="800" dirty="0">
              <a:latin typeface="나눔고딕OTF" panose="020D0604000000000000" pitchFamily="34" charset="-127"/>
              <a:ea typeface="나눔고딕OTF" panose="020D0604000000000000" pitchFamily="34" charset="-127"/>
            </a:endParaRPr>
          </a:p>
        </p:txBody>
      </p:sp>
      <p:sp>
        <p:nvSpPr>
          <p:cNvPr id="124" name="Google Shape;88;p1">
            <a:extLst>
              <a:ext uri="{FF2B5EF4-FFF2-40B4-BE49-F238E27FC236}">
                <a16:creationId xmlns:a16="http://schemas.microsoft.com/office/drawing/2014/main" id="{09B8D1C4-8E0E-E906-3EC7-09C8A0FE5D1B}"/>
              </a:ext>
            </a:extLst>
          </p:cNvPr>
          <p:cNvSpPr txBox="1"/>
          <p:nvPr/>
        </p:nvSpPr>
        <p:spPr>
          <a:xfrm>
            <a:off x="15627032" y="22414655"/>
            <a:ext cx="13658400" cy="2154900"/>
          </a:xfrm>
          <a:prstGeom prst="rect">
            <a:avLst/>
          </a:prstGeom>
          <a:noFill/>
          <a:ln>
            <a:noFill/>
          </a:ln>
        </p:spPr>
        <p:txBody>
          <a:bodyPr spcFirstLastPara="1" wrap="square" lIns="91425" tIns="91425" rIns="91425" bIns="91425" anchor="t" anchorCtr="0">
            <a:spAutoFit/>
          </a:bodyPr>
          <a:lstStyle/>
          <a:p>
            <a:pPr marL="482600" lvl="0" indent="-457200" algn="l" rtl="0">
              <a:spcBef>
                <a:spcPts val="0"/>
              </a:spcBef>
              <a:spcAft>
                <a:spcPts val="0"/>
              </a:spcAft>
              <a:buSzPts val="3200"/>
              <a:buFont typeface="Arial" panose="020B0604020202020204" pitchFamily="34" charset="0"/>
              <a:buChar char="•"/>
            </a:pPr>
            <a:r>
              <a:rPr lang="ko-KR" sz="3200" dirty="0">
                <a:latin typeface="나눔고딕OTF" panose="020D0604000000000000" pitchFamily="34" charset="-127"/>
                <a:ea typeface="나눔고딕OTF" panose="020D0604000000000000" pitchFamily="34" charset="-127"/>
              </a:rPr>
              <a:t>각 문자에 해당하는 숫자를 지정한다. </a:t>
            </a:r>
            <a:r>
              <a:rPr lang="ko-KR" sz="3200" dirty="0" err="1">
                <a:latin typeface="나눔고딕OTF" panose="020D0604000000000000" pitchFamily="34" charset="-127"/>
                <a:ea typeface="나눔고딕OTF" panose="020D0604000000000000" pitchFamily="34" charset="-127"/>
              </a:rPr>
              <a:t>OCR로</a:t>
            </a:r>
            <a:r>
              <a:rPr lang="ko-KR" sz="3200" dirty="0">
                <a:latin typeface="나눔고딕OTF" panose="020D0604000000000000" pitchFamily="34" charset="-127"/>
                <a:ea typeface="나눔고딕OTF" panose="020D0604000000000000" pitchFamily="34" charset="-127"/>
              </a:rPr>
              <a:t> 추출된 문자를 지정된 숫자로 변환하고 이를 </a:t>
            </a:r>
            <a:r>
              <a:rPr lang="ko-KR" sz="3200" dirty="0" err="1">
                <a:latin typeface="나눔고딕OTF" panose="020D0604000000000000" pitchFamily="34" charset="-127"/>
                <a:ea typeface="나눔고딕OTF" panose="020D0604000000000000" pitchFamily="34" charset="-127"/>
              </a:rPr>
              <a:t>아두이노로</a:t>
            </a:r>
            <a:r>
              <a:rPr lang="ko-KR" sz="3200" dirty="0">
                <a:latin typeface="나눔고딕OTF" panose="020D0604000000000000" pitchFamily="34" charset="-127"/>
                <a:ea typeface="나눔고딕OTF" panose="020D0604000000000000" pitchFamily="34" charset="-127"/>
              </a:rPr>
              <a:t> 전송한다. </a:t>
            </a:r>
            <a:r>
              <a:rPr lang="ko-KR" sz="3200" dirty="0" err="1">
                <a:latin typeface="나눔고딕OTF" panose="020D0604000000000000" pitchFamily="34" charset="-127"/>
                <a:ea typeface="나눔고딕OTF" panose="020D0604000000000000" pitchFamily="34" charset="-127"/>
              </a:rPr>
              <a:t>아두이노에서는</a:t>
            </a:r>
            <a:r>
              <a:rPr lang="ko-KR" sz="3200" dirty="0">
                <a:latin typeface="나눔고딕OTF" panose="020D0604000000000000" pitchFamily="34" charset="-127"/>
                <a:ea typeface="나눔고딕OTF" panose="020D0604000000000000" pitchFamily="34" charset="-127"/>
              </a:rPr>
              <a:t> 받은 숫자를 배열로 저장한다. </a:t>
            </a:r>
            <a:r>
              <a:rPr lang="en-US" altLang="ko-KR" sz="3200" dirty="0">
                <a:latin typeface="나눔고딕OTF" panose="020D0604000000000000" pitchFamily="34" charset="-127"/>
                <a:ea typeface="나눔고딕OTF" panose="020D0604000000000000" pitchFamily="34" charset="-127"/>
              </a:rPr>
              <a:t>8</a:t>
            </a:r>
            <a:r>
              <a:rPr lang="ko-KR" sz="3200" dirty="0">
                <a:latin typeface="나눔고딕OTF" panose="020D0604000000000000" pitchFamily="34" charset="-127"/>
                <a:ea typeface="나눔고딕OTF" panose="020D0604000000000000" pitchFamily="34" charset="-127"/>
              </a:rPr>
              <a:t>열로 이루어진 배열이 다 채워지면 </a:t>
            </a:r>
            <a:r>
              <a:rPr lang="ko-KR" sz="3200" dirty="0" err="1">
                <a:latin typeface="나눔고딕OTF" panose="020D0604000000000000" pitchFamily="34" charset="-127"/>
                <a:ea typeface="나눔고딕OTF" panose="020D0604000000000000" pitchFamily="34" charset="-127"/>
              </a:rPr>
              <a:t>서보모터로</a:t>
            </a:r>
            <a:r>
              <a:rPr lang="ko-KR" sz="3200" dirty="0">
                <a:latin typeface="나눔고딕OTF" panose="020D0604000000000000" pitchFamily="34" charset="-127"/>
                <a:ea typeface="나눔고딕OTF" panose="020D0604000000000000" pitchFamily="34" charset="-127"/>
              </a:rPr>
              <a:t> 이루어진</a:t>
            </a:r>
            <a:r>
              <a:rPr lang="en-US" altLang="ko-KR" sz="3200" dirty="0">
                <a:latin typeface="나눔고딕OTF" panose="020D0604000000000000" pitchFamily="34" charset="-127"/>
                <a:ea typeface="나눔고딕OTF" panose="020D0604000000000000" pitchFamily="34" charset="-127"/>
              </a:rPr>
              <a:t>       </a:t>
            </a:r>
            <a:r>
              <a:rPr lang="ko-KR" sz="3200" dirty="0">
                <a:latin typeface="나눔고딕OTF" panose="020D0604000000000000" pitchFamily="34" charset="-127"/>
                <a:ea typeface="나눔고딕OTF" panose="020D0604000000000000" pitchFamily="34" charset="-127"/>
              </a:rPr>
              <a:t>점자</a:t>
            </a:r>
            <a:r>
              <a:rPr lang="en-US" altLang="ko-KR" sz="3200" dirty="0">
                <a:latin typeface="나눔고딕OTF" panose="020D0604000000000000" pitchFamily="34" charset="-127"/>
                <a:ea typeface="나눔고딕OTF" panose="020D0604000000000000" pitchFamily="34" charset="-127"/>
              </a:rPr>
              <a:t> </a:t>
            </a:r>
            <a:r>
              <a:rPr lang="ko-KR" sz="3200" dirty="0">
                <a:latin typeface="나눔고딕OTF" panose="020D0604000000000000" pitchFamily="34" charset="-127"/>
                <a:ea typeface="나눔고딕OTF" panose="020D0604000000000000" pitchFamily="34" charset="-127"/>
              </a:rPr>
              <a:t>모듈로 점자를 출력한다. </a:t>
            </a:r>
            <a:endParaRPr sz="3200" dirty="0">
              <a:latin typeface="나눔고딕OTF" panose="020D0604000000000000" pitchFamily="34" charset="-127"/>
              <a:ea typeface="나눔고딕OTF" panose="020D0604000000000000" pitchFamily="34" charset="-127"/>
            </a:endParaRPr>
          </a:p>
        </p:txBody>
      </p:sp>
      <p:sp>
        <p:nvSpPr>
          <p:cNvPr id="145" name="Google Shape;53;p1">
            <a:extLst>
              <a:ext uri="{FF2B5EF4-FFF2-40B4-BE49-F238E27FC236}">
                <a16:creationId xmlns:a16="http://schemas.microsoft.com/office/drawing/2014/main" id="{22E50A49-DFCD-67A2-43A3-0A0E49D63D58}"/>
              </a:ext>
            </a:extLst>
          </p:cNvPr>
          <p:cNvSpPr/>
          <p:nvPr/>
        </p:nvSpPr>
        <p:spPr>
          <a:xfrm>
            <a:off x="15783965" y="26544502"/>
            <a:ext cx="4062300" cy="61923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ko-KR" sz="3200" b="1" dirty="0">
                <a:solidFill>
                  <a:schemeClr val="dk1"/>
                </a:solidFill>
                <a:latin typeface="나눔고딕OTF" panose="020D0604000000000000" pitchFamily="34" charset="-127"/>
                <a:ea typeface="나눔고딕OTF" panose="020D0604000000000000" pitchFamily="34" charset="-127"/>
                <a:cs typeface="Calibri"/>
                <a:sym typeface="Calibri"/>
              </a:rPr>
              <a:t>▶ 실험 결과</a:t>
            </a:r>
            <a:endParaRPr sz="3200" b="1" dirty="0">
              <a:solidFill>
                <a:schemeClr val="dk1"/>
              </a:solidFill>
              <a:latin typeface="나눔고딕OTF" panose="020D0604000000000000" pitchFamily="34" charset="-127"/>
              <a:ea typeface="나눔고딕OTF" panose="020D0604000000000000" pitchFamily="34" charset="-127"/>
              <a:cs typeface="Calibri"/>
              <a:sym typeface="Calibri"/>
            </a:endParaRPr>
          </a:p>
        </p:txBody>
      </p:sp>
      <p:sp>
        <p:nvSpPr>
          <p:cNvPr id="147" name="Google Shape;90;p1">
            <a:extLst>
              <a:ext uri="{FF2B5EF4-FFF2-40B4-BE49-F238E27FC236}">
                <a16:creationId xmlns:a16="http://schemas.microsoft.com/office/drawing/2014/main" id="{98447625-5292-F174-89E2-69E2C8FDF57E}"/>
              </a:ext>
            </a:extLst>
          </p:cNvPr>
          <p:cNvSpPr txBox="1"/>
          <p:nvPr/>
        </p:nvSpPr>
        <p:spPr>
          <a:xfrm>
            <a:off x="15957347" y="27114682"/>
            <a:ext cx="13626447" cy="2154406"/>
          </a:xfrm>
          <a:prstGeom prst="rect">
            <a:avLst/>
          </a:prstGeom>
          <a:noFill/>
          <a:ln>
            <a:noFill/>
          </a:ln>
        </p:spPr>
        <p:txBody>
          <a:bodyPr spcFirstLastPara="1" wrap="square" lIns="91425" tIns="91425" rIns="91425" bIns="91425" anchor="t" anchorCtr="0">
            <a:spAutoFit/>
          </a:bodyPr>
          <a:lstStyle/>
          <a:p>
            <a:pPr marL="25400" lvl="0" algn="l" rtl="0">
              <a:spcBef>
                <a:spcPts val="0"/>
              </a:spcBef>
              <a:spcAft>
                <a:spcPts val="0"/>
              </a:spcAft>
              <a:buSzPts val="3200"/>
            </a:pPr>
            <a:r>
              <a:rPr lang="ko-KR" sz="3200" dirty="0">
                <a:latin typeface="나눔고딕OTF" panose="020D0604000000000000" pitchFamily="34" charset="-127"/>
                <a:ea typeface="나눔고딕OTF" panose="020D0604000000000000" pitchFamily="34" charset="-127"/>
              </a:rPr>
              <a:t>그림 </a:t>
            </a:r>
            <a:r>
              <a:rPr lang="en-US" altLang="ko-KR" sz="3200" dirty="0">
                <a:latin typeface="나눔고딕OTF" panose="020D0604000000000000" pitchFamily="34" charset="-127"/>
                <a:ea typeface="나눔고딕OTF" panose="020D0604000000000000" pitchFamily="34" charset="-127"/>
              </a:rPr>
              <a:t>10</a:t>
            </a:r>
            <a:r>
              <a:rPr lang="ko-KR" altLang="en-US" sz="3200" dirty="0">
                <a:latin typeface="나눔고딕OTF" panose="020D0604000000000000" pitchFamily="34" charset="-127"/>
                <a:ea typeface="나눔고딕OTF" panose="020D0604000000000000" pitchFamily="34" charset="-127"/>
              </a:rPr>
              <a:t>과</a:t>
            </a:r>
            <a:r>
              <a:rPr lang="ko-KR" sz="3200" dirty="0">
                <a:latin typeface="나눔고딕OTF" panose="020D0604000000000000" pitchFamily="34" charset="-127"/>
                <a:ea typeface="나눔고딕OTF" panose="020D0604000000000000" pitchFamily="34" charset="-127"/>
              </a:rPr>
              <a:t> 같이 실험에는 한용운 작가의 ‘님의 침묵’ 의 글을 사용하여 OCR 인식을 진행하였다. 총 762개의 글자 중 38개의 에러가 인식되었으며 </a:t>
            </a:r>
            <a:endParaRPr lang="en-US" altLang="ko-KR" sz="3200" dirty="0">
              <a:latin typeface="나눔고딕OTF" panose="020D0604000000000000" pitchFamily="34" charset="-127"/>
              <a:ea typeface="나눔고딕OTF" panose="020D0604000000000000" pitchFamily="34" charset="-127"/>
            </a:endParaRPr>
          </a:p>
          <a:p>
            <a:pPr marL="25400" lvl="0" algn="l" rtl="0">
              <a:spcBef>
                <a:spcPts val="0"/>
              </a:spcBef>
              <a:spcAft>
                <a:spcPts val="0"/>
              </a:spcAft>
              <a:buSzPts val="3200"/>
            </a:pPr>
            <a:r>
              <a:rPr lang="ko-KR" sz="3200" dirty="0">
                <a:latin typeface="나눔고딕OTF" panose="020D0604000000000000" pitchFamily="34" charset="-127"/>
                <a:ea typeface="나눔고딕OTF" panose="020D0604000000000000" pitchFamily="34" charset="-127"/>
              </a:rPr>
              <a:t>이는 4.9%의 오차율과 93.1%의 정확도를 나타낸다. 하지만 띄어쓰기와 </a:t>
            </a:r>
            <a:endParaRPr lang="en-US" altLang="ko-KR" sz="3200" dirty="0">
              <a:latin typeface="나눔고딕OTF" panose="020D0604000000000000" pitchFamily="34" charset="-127"/>
              <a:ea typeface="나눔고딕OTF" panose="020D0604000000000000" pitchFamily="34" charset="-127"/>
            </a:endParaRPr>
          </a:p>
          <a:p>
            <a:pPr marL="25400" lvl="0" algn="l" rtl="0">
              <a:spcBef>
                <a:spcPts val="0"/>
              </a:spcBef>
              <a:spcAft>
                <a:spcPts val="0"/>
              </a:spcAft>
              <a:buSzPts val="3200"/>
            </a:pPr>
            <a:r>
              <a:rPr lang="ko-KR" sz="3200" dirty="0">
                <a:latin typeface="나눔고딕OTF" panose="020D0604000000000000" pitchFamily="34" charset="-127"/>
                <a:ea typeface="나눔고딕OTF" panose="020D0604000000000000" pitchFamily="34" charset="-127"/>
              </a:rPr>
              <a:t>줄 간격에 관한 인식 정확도는 약 60% 정도로 나타났다. </a:t>
            </a:r>
            <a:endParaRPr sz="3200" b="1" dirty="0">
              <a:solidFill>
                <a:schemeClr val="accent2"/>
              </a:solidFill>
              <a:latin typeface="나눔고딕OTF" panose="020D0604000000000000" pitchFamily="34" charset="-127"/>
              <a:ea typeface="나눔고딕OTF" panose="020D0604000000000000" pitchFamily="34" charset="-127"/>
            </a:endParaRPr>
          </a:p>
        </p:txBody>
      </p:sp>
      <p:grpSp>
        <p:nvGrpSpPr>
          <p:cNvPr id="11" name="그룹 10">
            <a:extLst>
              <a:ext uri="{FF2B5EF4-FFF2-40B4-BE49-F238E27FC236}">
                <a16:creationId xmlns:a16="http://schemas.microsoft.com/office/drawing/2014/main" id="{C7D82703-1C55-5481-C1E0-4CD76E643D7B}"/>
              </a:ext>
            </a:extLst>
          </p:cNvPr>
          <p:cNvGrpSpPr/>
          <p:nvPr/>
        </p:nvGrpSpPr>
        <p:grpSpPr>
          <a:xfrm>
            <a:off x="15329706" y="33170258"/>
            <a:ext cx="4676604" cy="3214417"/>
            <a:chOff x="22700862" y="24262127"/>
            <a:chExt cx="7163730" cy="5275196"/>
          </a:xfrm>
        </p:grpSpPr>
        <p:sp>
          <p:nvSpPr>
            <p:cNvPr id="146" name="Google Shape;56;p1">
              <a:extLst>
                <a:ext uri="{FF2B5EF4-FFF2-40B4-BE49-F238E27FC236}">
                  <a16:creationId xmlns:a16="http://schemas.microsoft.com/office/drawing/2014/main" id="{20DF3435-A5AA-363A-F417-9D78C57BD325}"/>
                </a:ext>
              </a:extLst>
            </p:cNvPr>
            <p:cNvSpPr/>
            <p:nvPr/>
          </p:nvSpPr>
          <p:spPr>
            <a:xfrm>
              <a:off x="22700862" y="28537304"/>
              <a:ext cx="7163730" cy="1000019"/>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2800" dirty="0">
                  <a:latin typeface="나눔고딕OTF" panose="020D0604000000000000" pitchFamily="34" charset="-127"/>
                  <a:ea typeface="나눔고딕OTF" panose="020D0604000000000000" pitchFamily="34" charset="-127"/>
                </a:rPr>
                <a:t>[그림 </a:t>
              </a:r>
              <a:r>
                <a:rPr lang="en-US" altLang="ko-KR" sz="2800" dirty="0">
                  <a:latin typeface="나눔고딕OTF" panose="020D0604000000000000" pitchFamily="34" charset="-127"/>
                  <a:ea typeface="나눔고딕OTF" panose="020D0604000000000000" pitchFamily="34" charset="-127"/>
                </a:rPr>
                <a:t>10</a:t>
              </a:r>
              <a:r>
                <a:rPr lang="ko-KR" sz="2800" dirty="0">
                  <a:latin typeface="나눔고딕OTF" panose="020D0604000000000000" pitchFamily="34" charset="-127"/>
                  <a:ea typeface="나눔고딕OTF" panose="020D0604000000000000" pitchFamily="34" charset="-127"/>
                </a:rPr>
                <a:t>. OCR 글자인식 결과]</a:t>
              </a:r>
              <a:endParaRPr sz="3200" dirty="0">
                <a:solidFill>
                  <a:srgbClr val="000000"/>
                </a:solidFill>
                <a:latin typeface="나눔고딕OTF" panose="020D0604000000000000" pitchFamily="34" charset="-127"/>
                <a:ea typeface="나눔고딕OTF" panose="020D0604000000000000" pitchFamily="34" charset="-127"/>
                <a:cs typeface="Arial"/>
                <a:sym typeface="Arial"/>
              </a:endParaRPr>
            </a:p>
          </p:txBody>
        </p:sp>
        <p:pic>
          <p:nvPicPr>
            <p:cNvPr id="148" name="Google Shape;97;p1">
              <a:extLst>
                <a:ext uri="{FF2B5EF4-FFF2-40B4-BE49-F238E27FC236}">
                  <a16:creationId xmlns:a16="http://schemas.microsoft.com/office/drawing/2014/main" id="{107946B3-CB3C-4722-C4D2-F583F3D409D2}"/>
                </a:ext>
              </a:extLst>
            </p:cNvPr>
            <p:cNvPicPr preferRelativeResize="0"/>
            <p:nvPr/>
          </p:nvPicPr>
          <p:blipFill rotWithShape="1">
            <a:blip r:embed="rId4">
              <a:alphaModFix/>
            </a:blip>
            <a:srcRect l="8316" t="32537" r="15388"/>
            <a:stretch/>
          </p:blipFill>
          <p:spPr>
            <a:xfrm>
              <a:off x="23463639" y="24262127"/>
              <a:ext cx="5754900" cy="4309224"/>
            </a:xfrm>
            <a:prstGeom prst="rect">
              <a:avLst/>
            </a:prstGeom>
            <a:noFill/>
            <a:ln>
              <a:noFill/>
            </a:ln>
          </p:spPr>
        </p:pic>
      </p:grpSp>
      <p:grpSp>
        <p:nvGrpSpPr>
          <p:cNvPr id="102" name="Google Shape;97;p1">
            <a:extLst>
              <a:ext uri="{FF2B5EF4-FFF2-40B4-BE49-F238E27FC236}">
                <a16:creationId xmlns:a16="http://schemas.microsoft.com/office/drawing/2014/main" id="{25922F17-CC6B-136F-0229-D4FE3D65D649}"/>
              </a:ext>
            </a:extLst>
          </p:cNvPr>
          <p:cNvGrpSpPr>
            <a:grpSpLocks noChangeAspect="1"/>
          </p:cNvGrpSpPr>
          <p:nvPr/>
        </p:nvGrpSpPr>
        <p:grpSpPr>
          <a:xfrm>
            <a:off x="823649" y="15957608"/>
            <a:ext cx="14791866" cy="4479424"/>
            <a:chOff x="1242438" y="16217038"/>
            <a:chExt cx="12417262" cy="3760322"/>
          </a:xfrm>
        </p:grpSpPr>
        <p:pic>
          <p:nvPicPr>
            <p:cNvPr id="104" name="Google Shape;98;p1">
              <a:extLst>
                <a:ext uri="{FF2B5EF4-FFF2-40B4-BE49-F238E27FC236}">
                  <a16:creationId xmlns:a16="http://schemas.microsoft.com/office/drawing/2014/main" id="{06D63D71-5541-635E-2561-F8A556896C1A}"/>
                </a:ext>
              </a:extLst>
            </p:cNvPr>
            <p:cNvPicPr preferRelativeResize="0"/>
            <p:nvPr/>
          </p:nvPicPr>
          <p:blipFill>
            <a:blip r:embed="rId5">
              <a:alphaModFix/>
            </a:blip>
            <a:stretch>
              <a:fillRect/>
            </a:stretch>
          </p:blipFill>
          <p:spPr>
            <a:xfrm>
              <a:off x="1503737" y="16346612"/>
              <a:ext cx="4944300" cy="3003844"/>
            </a:xfrm>
            <a:prstGeom prst="rect">
              <a:avLst/>
            </a:prstGeom>
            <a:noFill/>
            <a:ln>
              <a:noFill/>
            </a:ln>
          </p:spPr>
        </p:pic>
        <p:sp>
          <p:nvSpPr>
            <p:cNvPr id="107" name="Google Shape;99;p1">
              <a:extLst>
                <a:ext uri="{FF2B5EF4-FFF2-40B4-BE49-F238E27FC236}">
                  <a16:creationId xmlns:a16="http://schemas.microsoft.com/office/drawing/2014/main" id="{348A7825-612B-08E9-1F14-23FA5700D471}"/>
                </a:ext>
              </a:extLst>
            </p:cNvPr>
            <p:cNvSpPr txBox="1"/>
            <p:nvPr/>
          </p:nvSpPr>
          <p:spPr>
            <a:xfrm>
              <a:off x="1242438" y="19460650"/>
              <a:ext cx="6943800" cy="5167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2800" dirty="0">
                  <a:latin typeface="나눔고딕OTF" panose="020D0604000000000000" pitchFamily="34" charset="-127"/>
                  <a:ea typeface="나눔고딕OTF" panose="020D0604000000000000" pitchFamily="34" charset="-127"/>
                </a:rPr>
                <a:t>[그림</a:t>
              </a:r>
              <a:r>
                <a:rPr lang="en-US" altLang="ko-KR" sz="2800" dirty="0">
                  <a:latin typeface="나눔고딕OTF" panose="020D0604000000000000" pitchFamily="34" charset="-127"/>
                  <a:ea typeface="나눔고딕OTF" panose="020D0604000000000000" pitchFamily="34" charset="-127"/>
                </a:rPr>
                <a:t> </a:t>
              </a:r>
              <a:r>
                <a:rPr lang="ko-KR" sz="2800" dirty="0">
                  <a:latin typeface="나눔고딕OTF" panose="020D0604000000000000" pitchFamily="34" charset="-127"/>
                  <a:ea typeface="나눔고딕OTF" panose="020D0604000000000000" pitchFamily="34" charset="-127"/>
                </a:rPr>
                <a:t>1. 8가지 패턴이 새겨진 샤프트]</a:t>
              </a:r>
              <a:endParaRPr sz="2800" dirty="0">
                <a:latin typeface="나눔고딕OTF" panose="020D0604000000000000" pitchFamily="34" charset="-127"/>
                <a:ea typeface="나눔고딕OTF" panose="020D0604000000000000" pitchFamily="34" charset="-127"/>
              </a:endParaRPr>
            </a:p>
          </p:txBody>
        </p:sp>
        <p:sp>
          <p:nvSpPr>
            <p:cNvPr id="108" name="Google Shape;100;p1">
              <a:extLst>
                <a:ext uri="{FF2B5EF4-FFF2-40B4-BE49-F238E27FC236}">
                  <a16:creationId xmlns:a16="http://schemas.microsoft.com/office/drawing/2014/main" id="{57F5B27E-7073-0AC0-F743-EC6B9CF7F987}"/>
                </a:ext>
              </a:extLst>
            </p:cNvPr>
            <p:cNvSpPr txBox="1"/>
            <p:nvPr/>
          </p:nvSpPr>
          <p:spPr>
            <a:xfrm>
              <a:off x="6953500" y="19460650"/>
              <a:ext cx="6706200" cy="5167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latin typeface="나눔고딕OTF" panose="020D0604000000000000" pitchFamily="34" charset="-127"/>
                  <a:ea typeface="나눔고딕OTF" panose="020D0604000000000000" pitchFamily="34" charset="-127"/>
                </a:rPr>
                <a:t>[그림</a:t>
              </a:r>
              <a:r>
                <a:rPr lang="en-US" altLang="ko-KR" sz="2800" dirty="0">
                  <a:latin typeface="나눔고딕OTF" panose="020D0604000000000000" pitchFamily="34" charset="-127"/>
                  <a:ea typeface="나눔고딕OTF" panose="020D0604000000000000" pitchFamily="34" charset="-127"/>
                </a:rPr>
                <a:t> </a:t>
              </a:r>
              <a:r>
                <a:rPr lang="ko-KR" sz="2800" dirty="0">
                  <a:latin typeface="나눔고딕OTF" panose="020D0604000000000000" pitchFamily="34" charset="-127"/>
                  <a:ea typeface="나눔고딕OTF" panose="020D0604000000000000" pitchFamily="34" charset="-127"/>
                </a:rPr>
                <a:t>2. 모듈 </a:t>
              </a:r>
              <a:r>
                <a:rPr lang="ko-KR" sz="2800" dirty="0" err="1">
                  <a:latin typeface="나눔고딕OTF" panose="020D0604000000000000" pitchFamily="34" charset="-127"/>
                  <a:ea typeface="나눔고딕OTF" panose="020D0604000000000000" pitchFamily="34" charset="-127"/>
                </a:rPr>
                <a:t>구동부</a:t>
              </a:r>
              <a:r>
                <a:rPr lang="ko-KR" sz="2800" dirty="0">
                  <a:latin typeface="나눔고딕OTF" panose="020D0604000000000000" pitchFamily="34" charset="-127"/>
                  <a:ea typeface="나눔고딕OTF" panose="020D0604000000000000" pitchFamily="34" charset="-127"/>
                </a:rPr>
                <a:t> 전체]</a:t>
              </a:r>
              <a:endParaRPr sz="2800" dirty="0">
                <a:latin typeface="나눔고딕OTF" panose="020D0604000000000000" pitchFamily="34" charset="-127"/>
                <a:ea typeface="나눔고딕OTF" panose="020D0604000000000000" pitchFamily="34" charset="-127"/>
              </a:endParaRPr>
            </a:p>
          </p:txBody>
        </p:sp>
        <p:pic>
          <p:nvPicPr>
            <p:cNvPr id="109" name="Google Shape;101;p1">
              <a:extLst>
                <a:ext uri="{FF2B5EF4-FFF2-40B4-BE49-F238E27FC236}">
                  <a16:creationId xmlns:a16="http://schemas.microsoft.com/office/drawing/2014/main" id="{3EACD739-ED7E-3423-8574-161AC15E79B2}"/>
                </a:ext>
              </a:extLst>
            </p:cNvPr>
            <p:cNvPicPr preferRelativeResize="0"/>
            <p:nvPr/>
          </p:nvPicPr>
          <p:blipFill>
            <a:blip r:embed="rId6">
              <a:alphaModFix/>
            </a:blip>
            <a:stretch>
              <a:fillRect/>
            </a:stretch>
          </p:blipFill>
          <p:spPr>
            <a:xfrm>
              <a:off x="8020062" y="16217038"/>
              <a:ext cx="4353871" cy="3140099"/>
            </a:xfrm>
            <a:prstGeom prst="rect">
              <a:avLst/>
            </a:prstGeom>
            <a:noFill/>
            <a:ln>
              <a:noFill/>
            </a:ln>
          </p:spPr>
        </p:pic>
      </p:grpSp>
      <p:grpSp>
        <p:nvGrpSpPr>
          <p:cNvPr id="6" name="그룹 5">
            <a:extLst>
              <a:ext uri="{FF2B5EF4-FFF2-40B4-BE49-F238E27FC236}">
                <a16:creationId xmlns:a16="http://schemas.microsoft.com/office/drawing/2014/main" id="{3B3E77AE-5A7D-B984-708B-E9770DBD5B04}"/>
              </a:ext>
            </a:extLst>
          </p:cNvPr>
          <p:cNvGrpSpPr/>
          <p:nvPr/>
        </p:nvGrpSpPr>
        <p:grpSpPr>
          <a:xfrm>
            <a:off x="222400" y="23652795"/>
            <a:ext cx="14929097" cy="7294201"/>
            <a:chOff x="-82400" y="22083319"/>
            <a:chExt cx="14929097" cy="7294201"/>
          </a:xfrm>
        </p:grpSpPr>
        <p:grpSp>
          <p:nvGrpSpPr>
            <p:cNvPr id="110" name="그룹 109">
              <a:extLst>
                <a:ext uri="{FF2B5EF4-FFF2-40B4-BE49-F238E27FC236}">
                  <a16:creationId xmlns:a16="http://schemas.microsoft.com/office/drawing/2014/main" id="{1FA61C41-EA1B-FE93-B405-3A7DF24E37BA}"/>
                </a:ext>
              </a:extLst>
            </p:cNvPr>
            <p:cNvGrpSpPr/>
            <p:nvPr/>
          </p:nvGrpSpPr>
          <p:grpSpPr>
            <a:xfrm>
              <a:off x="-82400" y="22083319"/>
              <a:ext cx="14929097" cy="7294201"/>
              <a:chOff x="-82400" y="21891590"/>
              <a:chExt cx="14929097" cy="7294201"/>
            </a:xfrm>
          </p:grpSpPr>
          <p:pic>
            <p:nvPicPr>
              <p:cNvPr id="112" name="Google Shape;96;p1">
                <a:extLst>
                  <a:ext uri="{FF2B5EF4-FFF2-40B4-BE49-F238E27FC236}">
                    <a16:creationId xmlns:a16="http://schemas.microsoft.com/office/drawing/2014/main" id="{ACD26478-460C-EFBC-95C8-BE3CA1CCAD89}"/>
                  </a:ext>
                </a:extLst>
              </p:cNvPr>
              <p:cNvPicPr preferRelativeResize="0"/>
              <p:nvPr/>
            </p:nvPicPr>
            <p:blipFill>
              <a:blip r:embed="rId7">
                <a:alphaModFix/>
              </a:blip>
              <a:stretch>
                <a:fillRect/>
              </a:stretch>
            </p:blipFill>
            <p:spPr>
              <a:xfrm>
                <a:off x="8542947" y="21891590"/>
                <a:ext cx="5040000" cy="2520000"/>
              </a:xfrm>
              <a:prstGeom prst="rect">
                <a:avLst/>
              </a:prstGeom>
              <a:noFill/>
              <a:ln>
                <a:noFill/>
              </a:ln>
            </p:spPr>
          </p:pic>
          <p:pic>
            <p:nvPicPr>
              <p:cNvPr id="113" name="Google Shape;102;p1">
                <a:extLst>
                  <a:ext uri="{FF2B5EF4-FFF2-40B4-BE49-F238E27FC236}">
                    <a16:creationId xmlns:a16="http://schemas.microsoft.com/office/drawing/2014/main" id="{3BAD617F-4B10-9809-F60E-7BFD588CFFF6}"/>
                  </a:ext>
                </a:extLst>
              </p:cNvPr>
              <p:cNvPicPr preferRelativeResize="0">
                <a:picLocks noChangeAspect="1"/>
              </p:cNvPicPr>
              <p:nvPr/>
            </p:nvPicPr>
            <p:blipFill>
              <a:blip r:embed="rId8">
                <a:alphaModFix/>
              </a:blip>
              <a:stretch>
                <a:fillRect/>
              </a:stretch>
            </p:blipFill>
            <p:spPr>
              <a:xfrm>
                <a:off x="1255910" y="21966725"/>
                <a:ext cx="4890880" cy="2520000"/>
              </a:xfrm>
              <a:prstGeom prst="rect">
                <a:avLst/>
              </a:prstGeom>
              <a:noFill/>
              <a:ln>
                <a:noFill/>
              </a:ln>
            </p:spPr>
          </p:pic>
          <p:sp>
            <p:nvSpPr>
              <p:cNvPr id="114" name="Google Shape;103;p1">
                <a:extLst>
                  <a:ext uri="{FF2B5EF4-FFF2-40B4-BE49-F238E27FC236}">
                    <a16:creationId xmlns:a16="http://schemas.microsoft.com/office/drawing/2014/main" id="{816D0B3F-B5C0-1505-08B0-1D8712FEC7B3}"/>
                  </a:ext>
                </a:extLst>
              </p:cNvPr>
              <p:cNvSpPr/>
              <p:nvPr/>
            </p:nvSpPr>
            <p:spPr>
              <a:xfrm>
                <a:off x="6883117" y="22867960"/>
                <a:ext cx="838200" cy="807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나눔고딕OTF" panose="020D0604000000000000" pitchFamily="34" charset="-127"/>
                  <a:ea typeface="나눔고딕OTF" panose="020D0604000000000000" pitchFamily="34" charset="-127"/>
                </a:endParaRPr>
              </a:p>
            </p:txBody>
          </p:sp>
          <p:pic>
            <p:nvPicPr>
              <p:cNvPr id="115" name="Google Shape;104;p1">
                <a:extLst>
                  <a:ext uri="{FF2B5EF4-FFF2-40B4-BE49-F238E27FC236}">
                    <a16:creationId xmlns:a16="http://schemas.microsoft.com/office/drawing/2014/main" id="{9CB54BCE-C298-5A07-9EC5-99E8FE5284DF}"/>
                  </a:ext>
                </a:extLst>
              </p:cNvPr>
              <p:cNvPicPr preferRelativeResize="0">
                <a:picLocks noChangeAspect="1"/>
              </p:cNvPicPr>
              <p:nvPr/>
            </p:nvPicPr>
            <p:blipFill>
              <a:blip r:embed="rId9">
                <a:alphaModFix/>
              </a:blip>
              <a:stretch>
                <a:fillRect/>
              </a:stretch>
            </p:blipFill>
            <p:spPr>
              <a:xfrm>
                <a:off x="8542947" y="26059484"/>
                <a:ext cx="5040000" cy="2520000"/>
              </a:xfrm>
              <a:prstGeom prst="rect">
                <a:avLst/>
              </a:prstGeom>
              <a:noFill/>
              <a:ln>
                <a:noFill/>
              </a:ln>
            </p:spPr>
          </p:pic>
          <p:pic>
            <p:nvPicPr>
              <p:cNvPr id="154" name="Google Shape;107;p1">
                <a:extLst>
                  <a:ext uri="{FF2B5EF4-FFF2-40B4-BE49-F238E27FC236}">
                    <a16:creationId xmlns:a16="http://schemas.microsoft.com/office/drawing/2014/main" id="{F285F021-84D8-4B41-91C8-541280C4DA50}"/>
                  </a:ext>
                </a:extLst>
              </p:cNvPr>
              <p:cNvPicPr preferRelativeResize="0"/>
              <p:nvPr/>
            </p:nvPicPr>
            <p:blipFill>
              <a:blip r:embed="rId10">
                <a:alphaModFix/>
              </a:blip>
              <a:stretch>
                <a:fillRect/>
              </a:stretch>
            </p:blipFill>
            <p:spPr>
              <a:xfrm>
                <a:off x="1181350" y="26030830"/>
                <a:ext cx="5040000" cy="2520000"/>
              </a:xfrm>
              <a:prstGeom prst="rect">
                <a:avLst/>
              </a:prstGeom>
              <a:noFill/>
              <a:ln>
                <a:noFill/>
              </a:ln>
            </p:spPr>
          </p:pic>
          <p:sp>
            <p:nvSpPr>
              <p:cNvPr id="155" name="Google Shape;114;p1">
                <a:extLst>
                  <a:ext uri="{FF2B5EF4-FFF2-40B4-BE49-F238E27FC236}">
                    <a16:creationId xmlns:a16="http://schemas.microsoft.com/office/drawing/2014/main" id="{E2F9BE57-3DEF-CB66-8B40-E4DD3B9EE8F3}"/>
                  </a:ext>
                </a:extLst>
              </p:cNvPr>
              <p:cNvSpPr txBox="1"/>
              <p:nvPr/>
            </p:nvSpPr>
            <p:spPr>
              <a:xfrm>
                <a:off x="812992" y="24419347"/>
                <a:ext cx="5776717"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KR" sz="2800" dirty="0">
                    <a:solidFill>
                      <a:schemeClr val="dk1"/>
                    </a:solidFill>
                    <a:latin typeface="나눔고딕OTF" panose="020D0604000000000000" pitchFamily="34" charset="-127"/>
                    <a:ea typeface="나눔고딕OTF" panose="020D0604000000000000" pitchFamily="34" charset="-127"/>
                  </a:rPr>
                  <a:t>[그림</a:t>
                </a:r>
                <a:r>
                  <a:rPr lang="en-US" altLang="ko-KR" sz="2800" dirty="0">
                    <a:solidFill>
                      <a:schemeClr val="dk1"/>
                    </a:solidFill>
                    <a:latin typeface="나눔고딕OTF" panose="020D0604000000000000" pitchFamily="34" charset="-127"/>
                    <a:ea typeface="나눔고딕OTF" panose="020D0604000000000000" pitchFamily="34" charset="-127"/>
                  </a:rPr>
                  <a:t> </a:t>
                </a:r>
                <a:r>
                  <a:rPr lang="ko-KR" sz="2800" dirty="0">
                    <a:solidFill>
                      <a:schemeClr val="dk1"/>
                    </a:solidFill>
                    <a:latin typeface="나눔고딕OTF" panose="020D0604000000000000" pitchFamily="34" charset="-127"/>
                    <a:ea typeface="나눔고딕OTF" panose="020D0604000000000000" pitchFamily="34" charset="-127"/>
                  </a:rPr>
                  <a:t>3. 이전 패턴의 출력상태]</a:t>
                </a:r>
                <a:endParaRPr sz="2800" dirty="0">
                  <a:latin typeface="나눔고딕OTF" panose="020D0604000000000000" pitchFamily="34" charset="-127"/>
                  <a:ea typeface="나눔고딕OTF" panose="020D0604000000000000" pitchFamily="34" charset="-127"/>
                </a:endParaRPr>
              </a:p>
            </p:txBody>
          </p:sp>
          <p:sp>
            <p:nvSpPr>
              <p:cNvPr id="156" name="Google Shape;115;p1">
                <a:extLst>
                  <a:ext uri="{FF2B5EF4-FFF2-40B4-BE49-F238E27FC236}">
                    <a16:creationId xmlns:a16="http://schemas.microsoft.com/office/drawing/2014/main" id="{BBE2BCCE-BFCF-274E-5332-BC7E60CCDBAD}"/>
                  </a:ext>
                </a:extLst>
              </p:cNvPr>
              <p:cNvSpPr txBox="1"/>
              <p:nvPr/>
            </p:nvSpPr>
            <p:spPr>
              <a:xfrm>
                <a:off x="7279197" y="24461709"/>
                <a:ext cx="7567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solidFill>
                      <a:schemeClr val="dk1"/>
                    </a:solidFill>
                    <a:latin typeface="나눔고딕OTF" panose="020D0604000000000000" pitchFamily="34" charset="-127"/>
                    <a:ea typeface="나눔고딕OTF" panose="020D0604000000000000" pitchFamily="34" charset="-127"/>
                  </a:rPr>
                  <a:t>[그림</a:t>
                </a:r>
                <a:r>
                  <a:rPr lang="en-US" altLang="ko-KR" sz="2800" dirty="0">
                    <a:solidFill>
                      <a:schemeClr val="dk1"/>
                    </a:solidFill>
                    <a:latin typeface="나눔고딕OTF" panose="020D0604000000000000" pitchFamily="34" charset="-127"/>
                    <a:ea typeface="나눔고딕OTF" panose="020D0604000000000000" pitchFamily="34" charset="-127"/>
                  </a:rPr>
                  <a:t> </a:t>
                </a:r>
                <a:r>
                  <a:rPr lang="ko-KR" sz="2800" dirty="0">
                    <a:solidFill>
                      <a:schemeClr val="dk1"/>
                    </a:solidFill>
                    <a:latin typeface="나눔고딕OTF" panose="020D0604000000000000" pitchFamily="34" charset="-127"/>
                    <a:ea typeface="나눔고딕OTF" panose="020D0604000000000000" pitchFamily="34" charset="-127"/>
                  </a:rPr>
                  <a:t>4. </a:t>
                </a:r>
                <a:r>
                  <a:rPr lang="ko-KR" sz="2800" dirty="0" err="1">
                    <a:solidFill>
                      <a:schemeClr val="dk1"/>
                    </a:solidFill>
                    <a:latin typeface="나눔고딕OTF" panose="020D0604000000000000" pitchFamily="34" charset="-127"/>
                    <a:ea typeface="나눔고딕OTF" panose="020D0604000000000000" pitchFamily="34" charset="-127"/>
                  </a:rPr>
                  <a:t>피니언</a:t>
                </a:r>
                <a:r>
                  <a:rPr lang="ko-KR" sz="2800" dirty="0">
                    <a:solidFill>
                      <a:schemeClr val="dk1"/>
                    </a:solidFill>
                    <a:latin typeface="나눔고딕OTF" panose="020D0604000000000000" pitchFamily="34" charset="-127"/>
                    <a:ea typeface="나눔고딕OTF" panose="020D0604000000000000" pitchFamily="34" charset="-127"/>
                  </a:rPr>
                  <a:t> 기어로 내부 모듈 및 핀 하강]</a:t>
                </a:r>
                <a:endParaRPr sz="2800" dirty="0">
                  <a:latin typeface="나눔고딕OTF" panose="020D0604000000000000" pitchFamily="34" charset="-127"/>
                  <a:ea typeface="나눔고딕OTF" panose="020D0604000000000000" pitchFamily="34" charset="-127"/>
                </a:endParaRPr>
              </a:p>
            </p:txBody>
          </p:sp>
          <p:sp>
            <p:nvSpPr>
              <p:cNvPr id="157" name="Google Shape;116;p1">
                <a:extLst>
                  <a:ext uri="{FF2B5EF4-FFF2-40B4-BE49-F238E27FC236}">
                    <a16:creationId xmlns:a16="http://schemas.microsoft.com/office/drawing/2014/main" id="{584CC5CD-17D5-7282-1510-3EB70AFC8AC4}"/>
                  </a:ext>
                </a:extLst>
              </p:cNvPr>
              <p:cNvSpPr txBox="1"/>
              <p:nvPr/>
            </p:nvSpPr>
            <p:spPr>
              <a:xfrm>
                <a:off x="7279197" y="28570191"/>
                <a:ext cx="7567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solidFill>
                      <a:schemeClr val="dk1"/>
                    </a:solidFill>
                    <a:latin typeface="나눔고딕OTF" panose="020D0604000000000000" pitchFamily="34" charset="-127"/>
                    <a:ea typeface="나눔고딕OTF" panose="020D0604000000000000" pitchFamily="34" charset="-127"/>
                  </a:rPr>
                  <a:t>[그림</a:t>
                </a:r>
                <a:r>
                  <a:rPr lang="en-US" altLang="ko-KR" sz="2800" dirty="0">
                    <a:solidFill>
                      <a:schemeClr val="dk1"/>
                    </a:solidFill>
                    <a:latin typeface="나눔고딕OTF" panose="020D0604000000000000" pitchFamily="34" charset="-127"/>
                    <a:ea typeface="나눔고딕OTF" panose="020D0604000000000000" pitchFamily="34" charset="-127"/>
                  </a:rPr>
                  <a:t> </a:t>
                </a:r>
                <a:r>
                  <a:rPr lang="ko-KR" sz="2800" dirty="0">
                    <a:solidFill>
                      <a:schemeClr val="dk1"/>
                    </a:solidFill>
                    <a:latin typeface="나눔고딕OTF" panose="020D0604000000000000" pitchFamily="34" charset="-127"/>
                    <a:ea typeface="나눔고딕OTF" panose="020D0604000000000000" pitchFamily="34" charset="-127"/>
                  </a:rPr>
                  <a:t>5. 알맞은 배열에 맞게 샤프트 각도 조절]</a:t>
                </a:r>
                <a:endParaRPr sz="2800" dirty="0">
                  <a:latin typeface="나눔고딕OTF" panose="020D0604000000000000" pitchFamily="34" charset="-127"/>
                  <a:ea typeface="나눔고딕OTF" panose="020D0604000000000000" pitchFamily="34" charset="-127"/>
                </a:endParaRPr>
              </a:p>
            </p:txBody>
          </p:sp>
          <p:sp>
            <p:nvSpPr>
              <p:cNvPr id="158" name="Google Shape;117;p1">
                <a:extLst>
                  <a:ext uri="{FF2B5EF4-FFF2-40B4-BE49-F238E27FC236}">
                    <a16:creationId xmlns:a16="http://schemas.microsoft.com/office/drawing/2014/main" id="{152A1D2C-62C0-D0F5-9A23-F8F22D4F87C0}"/>
                  </a:ext>
                </a:extLst>
              </p:cNvPr>
              <p:cNvSpPr txBox="1"/>
              <p:nvPr/>
            </p:nvSpPr>
            <p:spPr>
              <a:xfrm>
                <a:off x="-82400" y="28531598"/>
                <a:ext cx="7567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solidFill>
                      <a:schemeClr val="dk1"/>
                    </a:solidFill>
                    <a:latin typeface="나눔고딕OTF" panose="020D0604000000000000" pitchFamily="34" charset="-127"/>
                    <a:ea typeface="나눔고딕OTF" panose="020D0604000000000000" pitchFamily="34" charset="-127"/>
                  </a:rPr>
                  <a:t>[그림</a:t>
                </a:r>
                <a:r>
                  <a:rPr lang="en-US" altLang="ko-KR" sz="2800" dirty="0">
                    <a:solidFill>
                      <a:schemeClr val="dk1"/>
                    </a:solidFill>
                    <a:latin typeface="나눔고딕OTF" panose="020D0604000000000000" pitchFamily="34" charset="-127"/>
                    <a:ea typeface="나눔고딕OTF" panose="020D0604000000000000" pitchFamily="34" charset="-127"/>
                  </a:rPr>
                  <a:t> </a:t>
                </a:r>
                <a:r>
                  <a:rPr lang="ko-KR" sz="2800" dirty="0">
                    <a:solidFill>
                      <a:schemeClr val="dk1"/>
                    </a:solidFill>
                    <a:latin typeface="나눔고딕OTF" panose="020D0604000000000000" pitchFamily="34" charset="-127"/>
                    <a:ea typeface="나눔고딕OTF" panose="020D0604000000000000" pitchFamily="34" charset="-127"/>
                  </a:rPr>
                  <a:t>6. </a:t>
                </a:r>
                <a:r>
                  <a:rPr lang="ko-KR" sz="2800" dirty="0" err="1">
                    <a:solidFill>
                      <a:schemeClr val="dk1"/>
                    </a:solidFill>
                    <a:latin typeface="나눔고딕OTF" panose="020D0604000000000000" pitchFamily="34" charset="-127"/>
                    <a:ea typeface="나눔고딕OTF" panose="020D0604000000000000" pitchFamily="34" charset="-127"/>
                  </a:rPr>
                  <a:t>피니언기어로</a:t>
                </a:r>
                <a:r>
                  <a:rPr lang="ko-KR" sz="2800" dirty="0">
                    <a:solidFill>
                      <a:schemeClr val="dk1"/>
                    </a:solidFill>
                    <a:latin typeface="나눔고딕OTF" panose="020D0604000000000000" pitchFamily="34" charset="-127"/>
                    <a:ea typeface="나눔고딕OTF" panose="020D0604000000000000" pitchFamily="34" charset="-127"/>
                  </a:rPr>
                  <a:t> 내부 모듈 및 핀 상승]</a:t>
                </a:r>
                <a:endParaRPr sz="2800" dirty="0">
                  <a:latin typeface="나눔고딕OTF" panose="020D0604000000000000" pitchFamily="34" charset="-127"/>
                  <a:ea typeface="나눔고딕OTF" panose="020D0604000000000000" pitchFamily="34" charset="-127"/>
                </a:endParaRPr>
              </a:p>
            </p:txBody>
          </p:sp>
        </p:grpSp>
        <p:sp>
          <p:nvSpPr>
            <p:cNvPr id="159" name="Google Shape;103;p1">
              <a:extLst>
                <a:ext uri="{FF2B5EF4-FFF2-40B4-BE49-F238E27FC236}">
                  <a16:creationId xmlns:a16="http://schemas.microsoft.com/office/drawing/2014/main" id="{7DFCD270-C264-5AEB-4D91-EAB1C639B13A}"/>
                </a:ext>
              </a:extLst>
            </p:cNvPr>
            <p:cNvSpPr/>
            <p:nvPr/>
          </p:nvSpPr>
          <p:spPr>
            <a:xfrm rot="5400000">
              <a:off x="10766726" y="25331343"/>
              <a:ext cx="838200" cy="807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고딕OTF" panose="020D0604000000000000" pitchFamily="34" charset="-127"/>
                <a:ea typeface="나눔고딕OTF" panose="020D0604000000000000" pitchFamily="34" charset="-127"/>
              </a:endParaRPr>
            </a:p>
          </p:txBody>
        </p:sp>
        <p:sp>
          <p:nvSpPr>
            <p:cNvPr id="160" name="Google Shape;103;p1">
              <a:extLst>
                <a:ext uri="{FF2B5EF4-FFF2-40B4-BE49-F238E27FC236}">
                  <a16:creationId xmlns:a16="http://schemas.microsoft.com/office/drawing/2014/main" id="{0EA02F65-3207-F34C-FB11-3026E148CAD1}"/>
                </a:ext>
              </a:extLst>
            </p:cNvPr>
            <p:cNvSpPr/>
            <p:nvPr/>
          </p:nvSpPr>
          <p:spPr>
            <a:xfrm rot="10800000">
              <a:off x="6784363" y="27113456"/>
              <a:ext cx="838200" cy="807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고딕OTF" panose="020D0604000000000000" pitchFamily="34" charset="-127"/>
                <a:ea typeface="나눔고딕OTF" panose="020D0604000000000000" pitchFamily="34" charset="-127"/>
              </a:endParaRPr>
            </a:p>
          </p:txBody>
        </p:sp>
      </p:grpSp>
      <p:sp>
        <p:nvSpPr>
          <p:cNvPr id="161" name="Google Shape;54;p1">
            <a:extLst>
              <a:ext uri="{FF2B5EF4-FFF2-40B4-BE49-F238E27FC236}">
                <a16:creationId xmlns:a16="http://schemas.microsoft.com/office/drawing/2014/main" id="{321D7ED4-6365-0A8A-EBAD-8C5D72C38AB7}"/>
              </a:ext>
            </a:extLst>
          </p:cNvPr>
          <p:cNvSpPr/>
          <p:nvPr/>
        </p:nvSpPr>
        <p:spPr>
          <a:xfrm>
            <a:off x="15714766" y="29852670"/>
            <a:ext cx="4062300" cy="61923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ko-KR" sz="3200" b="1" dirty="0">
                <a:solidFill>
                  <a:schemeClr val="dk1"/>
                </a:solidFill>
                <a:latin typeface="나눔고딕OTF" panose="020D0604000000000000" pitchFamily="34" charset="-127"/>
                <a:ea typeface="나눔고딕OTF" panose="020D0604000000000000" pitchFamily="34" charset="-127"/>
                <a:cs typeface="Calibri"/>
                <a:sym typeface="Calibri"/>
              </a:rPr>
              <a:t>▶ 실험 결과</a:t>
            </a:r>
            <a:endParaRPr sz="3200" b="1" dirty="0">
              <a:solidFill>
                <a:schemeClr val="dk1"/>
              </a:solidFill>
              <a:latin typeface="나눔고딕OTF" panose="020D0604000000000000" pitchFamily="34" charset="-127"/>
              <a:ea typeface="나눔고딕OTF" panose="020D0604000000000000" pitchFamily="34" charset="-127"/>
              <a:cs typeface="Calibri"/>
              <a:sym typeface="Calibri"/>
            </a:endParaRPr>
          </a:p>
        </p:txBody>
      </p:sp>
      <p:sp>
        <p:nvSpPr>
          <p:cNvPr id="163" name="Google Shape;88;p1">
            <a:extLst>
              <a:ext uri="{FF2B5EF4-FFF2-40B4-BE49-F238E27FC236}">
                <a16:creationId xmlns:a16="http://schemas.microsoft.com/office/drawing/2014/main" id="{9EB5794A-25F2-6285-1303-761EA90EDA76}"/>
              </a:ext>
            </a:extLst>
          </p:cNvPr>
          <p:cNvSpPr txBox="1"/>
          <p:nvPr/>
        </p:nvSpPr>
        <p:spPr>
          <a:xfrm>
            <a:off x="15811950" y="30539088"/>
            <a:ext cx="13529456"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3200" dirty="0">
                <a:latin typeface="나눔고딕OTF" panose="020D0604000000000000" pitchFamily="34" charset="-127"/>
                <a:ea typeface="나눔고딕OTF" panose="020D0604000000000000" pitchFamily="34" charset="-127"/>
              </a:rPr>
              <a:t>그림</a:t>
            </a:r>
            <a:r>
              <a:rPr lang="en-US" altLang="ko-KR" sz="3200" dirty="0">
                <a:latin typeface="나눔고딕OTF" panose="020D0604000000000000" pitchFamily="34" charset="-127"/>
                <a:ea typeface="나눔고딕OTF" panose="020D0604000000000000" pitchFamily="34" charset="-127"/>
              </a:rPr>
              <a:t> 11</a:t>
            </a:r>
            <a:r>
              <a:rPr lang="ko-KR" sz="3200" dirty="0">
                <a:latin typeface="나눔고딕OTF" panose="020D0604000000000000" pitchFamily="34" charset="-127"/>
                <a:ea typeface="나눔고딕OTF" panose="020D0604000000000000" pitchFamily="34" charset="-127"/>
              </a:rPr>
              <a:t>에는 OCR</a:t>
            </a:r>
            <a:r>
              <a:rPr lang="en-US" altLang="ko-KR" sz="3200" dirty="0">
                <a:latin typeface="나눔고딕OTF" panose="020D0604000000000000" pitchFamily="34" charset="-127"/>
                <a:ea typeface="나눔고딕OTF" panose="020D0604000000000000" pitchFamily="34" charset="-127"/>
              </a:rPr>
              <a:t> </a:t>
            </a:r>
            <a:r>
              <a:rPr lang="ko-KR" sz="3200" dirty="0">
                <a:latin typeface="나눔고딕OTF" panose="020D0604000000000000" pitchFamily="34" charset="-127"/>
                <a:ea typeface="나눔고딕OTF" panose="020D0604000000000000" pitchFamily="34" charset="-127"/>
              </a:rPr>
              <a:t>결과로 추출된 문자를 점자 모듈로 통해 실제 점자로 출력한 사진을 나타냈다. 48개의 점자 셀, 즉 점자 핀 288개의 출력을 확인 했을 때 총 272개가 정상적으로 올라왔으며 약 94.44%의 정확도를 보이고 있다.</a:t>
            </a:r>
            <a:endParaRPr sz="3200" dirty="0">
              <a:latin typeface="나눔고딕OTF" panose="020D0604000000000000" pitchFamily="34" charset="-127"/>
              <a:ea typeface="나눔고딕OTF" panose="020D0604000000000000" pitchFamily="34" charset="-127"/>
            </a:endParaRPr>
          </a:p>
        </p:txBody>
      </p:sp>
      <p:grpSp>
        <p:nvGrpSpPr>
          <p:cNvPr id="18" name="그룹 17">
            <a:extLst>
              <a:ext uri="{FF2B5EF4-FFF2-40B4-BE49-F238E27FC236}">
                <a16:creationId xmlns:a16="http://schemas.microsoft.com/office/drawing/2014/main" id="{E457FC77-3257-A9A5-1500-E77AA06F299D}"/>
              </a:ext>
            </a:extLst>
          </p:cNvPr>
          <p:cNvGrpSpPr/>
          <p:nvPr/>
        </p:nvGrpSpPr>
        <p:grpSpPr>
          <a:xfrm>
            <a:off x="19993610" y="33432227"/>
            <a:ext cx="4530090" cy="2939109"/>
            <a:chOff x="23209514" y="32515198"/>
            <a:chExt cx="6939297" cy="4823386"/>
          </a:xfrm>
        </p:grpSpPr>
        <p:sp>
          <p:nvSpPr>
            <p:cNvPr id="162" name="Google Shape;55;p1">
              <a:extLst>
                <a:ext uri="{FF2B5EF4-FFF2-40B4-BE49-F238E27FC236}">
                  <a16:creationId xmlns:a16="http://schemas.microsoft.com/office/drawing/2014/main" id="{BC480282-AE30-BD4C-5282-79739B662C53}"/>
                </a:ext>
              </a:extLst>
            </p:cNvPr>
            <p:cNvSpPr/>
            <p:nvPr/>
          </p:nvSpPr>
          <p:spPr>
            <a:xfrm>
              <a:off x="23209514" y="36338565"/>
              <a:ext cx="6939297" cy="1000019"/>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[그림 </a:t>
              </a:r>
              <a:r>
                <a:rPr lang="en-US" altLang="ko-KR" sz="2800" dirty="0">
                  <a:solidFill>
                    <a:srgbClr val="000000"/>
                  </a:solidFill>
                  <a:latin typeface="나눔고딕OTF" panose="020D0604000000000000" pitchFamily="34" charset="-127"/>
                  <a:ea typeface="나눔고딕OTF" panose="020D0604000000000000" pitchFamily="34" charset="-127"/>
                  <a:cs typeface="Arial"/>
                  <a:sym typeface="Arial"/>
                </a:rPr>
                <a:t>11</a:t>
              </a: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 </a:t>
              </a:r>
              <a:r>
                <a:rPr lang="ko-KR" sz="2800" dirty="0">
                  <a:latin typeface="나눔고딕OTF" panose="020D0604000000000000" pitchFamily="34" charset="-127"/>
                  <a:ea typeface="나눔고딕OTF" panose="020D0604000000000000" pitchFamily="34" charset="-127"/>
                </a:rPr>
                <a:t>‘한’</a:t>
              </a:r>
              <a:r>
                <a:rPr lang="en-US" altLang="ko-KR" sz="2800" dirty="0">
                  <a:latin typeface="나눔고딕OTF" panose="020D0604000000000000" pitchFamily="34" charset="-127"/>
                  <a:ea typeface="나눔고딕OTF" panose="020D0604000000000000" pitchFamily="34" charset="-127"/>
                </a:rPr>
                <a:t> </a:t>
              </a:r>
              <a:r>
                <a:rPr lang="ko-KR" sz="2800" dirty="0">
                  <a:latin typeface="나눔고딕OTF" panose="020D0604000000000000" pitchFamily="34" charset="-127"/>
                  <a:ea typeface="나눔고딕OTF" panose="020D0604000000000000" pitchFamily="34" charset="-127"/>
                </a:rPr>
                <a:t>점자출력 모습</a:t>
              </a: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a:t>
              </a:r>
              <a:endParaRPr sz="3200" dirty="0">
                <a:solidFill>
                  <a:srgbClr val="000000"/>
                </a:solidFill>
                <a:latin typeface="나눔고딕OTF" panose="020D0604000000000000" pitchFamily="34" charset="-127"/>
                <a:ea typeface="나눔고딕OTF" panose="020D0604000000000000" pitchFamily="34" charset="-127"/>
                <a:cs typeface="Arial"/>
                <a:sym typeface="Arial"/>
              </a:endParaRPr>
            </a:p>
          </p:txBody>
        </p:sp>
        <p:grpSp>
          <p:nvGrpSpPr>
            <p:cNvPr id="164" name="Google Shape;92;p1">
              <a:extLst>
                <a:ext uri="{FF2B5EF4-FFF2-40B4-BE49-F238E27FC236}">
                  <a16:creationId xmlns:a16="http://schemas.microsoft.com/office/drawing/2014/main" id="{D0B4E788-AA87-EE1B-26E2-2C4120DF9180}"/>
                </a:ext>
              </a:extLst>
            </p:cNvPr>
            <p:cNvGrpSpPr/>
            <p:nvPr/>
          </p:nvGrpSpPr>
          <p:grpSpPr>
            <a:xfrm>
              <a:off x="24131818" y="32515198"/>
              <a:ext cx="4944284" cy="3418806"/>
              <a:chOff x="21705549" y="30937152"/>
              <a:chExt cx="4210051" cy="2724148"/>
            </a:xfrm>
          </p:grpSpPr>
          <p:pic>
            <p:nvPicPr>
              <p:cNvPr id="165" name="Google Shape;93;p1">
                <a:extLst>
                  <a:ext uri="{FF2B5EF4-FFF2-40B4-BE49-F238E27FC236}">
                    <a16:creationId xmlns:a16="http://schemas.microsoft.com/office/drawing/2014/main" id="{FF51B5DF-8DB9-91D8-4BC7-AFA400DD1577}"/>
                  </a:ext>
                </a:extLst>
              </p:cNvPr>
              <p:cNvPicPr preferRelativeResize="0"/>
              <p:nvPr/>
            </p:nvPicPr>
            <p:blipFill rotWithShape="1">
              <a:blip r:embed="rId11">
                <a:alphaModFix/>
              </a:blip>
              <a:srcRect t="13568" b="15580"/>
              <a:stretch/>
            </p:blipFill>
            <p:spPr>
              <a:xfrm>
                <a:off x="21705550" y="30937152"/>
                <a:ext cx="4210050" cy="1362075"/>
              </a:xfrm>
              <a:prstGeom prst="rect">
                <a:avLst/>
              </a:prstGeom>
              <a:noFill/>
              <a:ln>
                <a:noFill/>
              </a:ln>
            </p:spPr>
          </p:pic>
          <p:pic>
            <p:nvPicPr>
              <p:cNvPr id="166" name="Google Shape;94;p1">
                <a:extLst>
                  <a:ext uri="{FF2B5EF4-FFF2-40B4-BE49-F238E27FC236}">
                    <a16:creationId xmlns:a16="http://schemas.microsoft.com/office/drawing/2014/main" id="{91552116-DD6E-A02B-9C4D-D98C424B4BBC}"/>
                  </a:ext>
                </a:extLst>
              </p:cNvPr>
              <p:cNvPicPr preferRelativeResize="0"/>
              <p:nvPr/>
            </p:nvPicPr>
            <p:blipFill>
              <a:blip r:embed="rId12">
                <a:alphaModFix/>
              </a:blip>
              <a:stretch>
                <a:fillRect/>
              </a:stretch>
            </p:blipFill>
            <p:spPr>
              <a:xfrm>
                <a:off x="21705549" y="32299225"/>
                <a:ext cx="4210050" cy="1362075"/>
              </a:xfrm>
              <a:prstGeom prst="rect">
                <a:avLst/>
              </a:prstGeom>
              <a:noFill/>
              <a:ln>
                <a:noFill/>
              </a:ln>
            </p:spPr>
          </p:pic>
        </p:grpSp>
      </p:grpSp>
      <p:grpSp>
        <p:nvGrpSpPr>
          <p:cNvPr id="17" name="그룹 16">
            <a:extLst>
              <a:ext uri="{FF2B5EF4-FFF2-40B4-BE49-F238E27FC236}">
                <a16:creationId xmlns:a16="http://schemas.microsoft.com/office/drawing/2014/main" id="{6D96F47D-2709-C520-E2A9-E450582AA4BD}"/>
              </a:ext>
            </a:extLst>
          </p:cNvPr>
          <p:cNvGrpSpPr/>
          <p:nvPr/>
        </p:nvGrpSpPr>
        <p:grpSpPr>
          <a:xfrm>
            <a:off x="14264849" y="9430219"/>
            <a:ext cx="15947653" cy="5972233"/>
            <a:chOff x="14264849" y="9518901"/>
            <a:chExt cx="15947653" cy="5972233"/>
          </a:xfrm>
        </p:grpSpPr>
        <p:grpSp>
          <p:nvGrpSpPr>
            <p:cNvPr id="13" name="그룹 12">
              <a:extLst>
                <a:ext uri="{FF2B5EF4-FFF2-40B4-BE49-F238E27FC236}">
                  <a16:creationId xmlns:a16="http://schemas.microsoft.com/office/drawing/2014/main" id="{148BA473-05BC-516A-8008-AB2EAFDA72E3}"/>
                </a:ext>
              </a:extLst>
            </p:cNvPr>
            <p:cNvGrpSpPr/>
            <p:nvPr/>
          </p:nvGrpSpPr>
          <p:grpSpPr>
            <a:xfrm>
              <a:off x="14264849" y="9518901"/>
              <a:ext cx="6706200" cy="5972233"/>
              <a:chOff x="14264849" y="9518901"/>
              <a:chExt cx="6706200" cy="5972233"/>
            </a:xfrm>
          </p:grpSpPr>
          <p:pic>
            <p:nvPicPr>
              <p:cNvPr id="168" name="Google Shape;110;p1">
                <a:extLst>
                  <a:ext uri="{FF2B5EF4-FFF2-40B4-BE49-F238E27FC236}">
                    <a16:creationId xmlns:a16="http://schemas.microsoft.com/office/drawing/2014/main" id="{DD312477-DDA6-79AE-9B4B-CC3089375B34}"/>
                  </a:ext>
                </a:extLst>
              </p:cNvPr>
              <p:cNvPicPr preferRelativeResize="0"/>
              <p:nvPr/>
            </p:nvPicPr>
            <p:blipFill>
              <a:blip r:embed="rId13">
                <a:alphaModFix/>
              </a:blip>
              <a:stretch>
                <a:fillRect/>
              </a:stretch>
            </p:blipFill>
            <p:spPr>
              <a:xfrm>
                <a:off x="16044538" y="9518901"/>
                <a:ext cx="3146823" cy="5280034"/>
              </a:xfrm>
              <a:prstGeom prst="rect">
                <a:avLst/>
              </a:prstGeom>
              <a:noFill/>
              <a:ln>
                <a:noFill/>
              </a:ln>
            </p:spPr>
          </p:pic>
          <p:sp>
            <p:nvSpPr>
              <p:cNvPr id="170" name="Google Shape;112;p1">
                <a:extLst>
                  <a:ext uri="{FF2B5EF4-FFF2-40B4-BE49-F238E27FC236}">
                    <a16:creationId xmlns:a16="http://schemas.microsoft.com/office/drawing/2014/main" id="{3A378A1A-1D51-A6F2-67DF-9A5D0E21D143}"/>
                  </a:ext>
                </a:extLst>
              </p:cNvPr>
              <p:cNvSpPr txBox="1"/>
              <p:nvPr/>
            </p:nvSpPr>
            <p:spPr>
              <a:xfrm>
                <a:off x="14264849" y="14875534"/>
                <a:ext cx="6706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latin typeface="나눔고딕OTF" panose="020D0604000000000000" pitchFamily="34" charset="-127"/>
                    <a:ea typeface="나눔고딕OTF" panose="020D0604000000000000" pitchFamily="34" charset="-127"/>
                  </a:rPr>
                  <a:t>[그림</a:t>
                </a:r>
                <a:r>
                  <a:rPr lang="en-US" altLang="ko-KR" sz="2800" dirty="0">
                    <a:latin typeface="나눔고딕OTF" panose="020D0604000000000000" pitchFamily="34" charset="-127"/>
                    <a:ea typeface="나눔고딕OTF" panose="020D0604000000000000" pitchFamily="34" charset="-127"/>
                  </a:rPr>
                  <a:t> 6</a:t>
                </a:r>
                <a:r>
                  <a:rPr lang="ko-KR" sz="2800" dirty="0">
                    <a:latin typeface="나눔고딕OTF" panose="020D0604000000000000" pitchFamily="34" charset="-127"/>
                    <a:ea typeface="나눔고딕OTF" panose="020D0604000000000000" pitchFamily="34" charset="-127"/>
                  </a:rPr>
                  <a:t>. 그림자 제거 이미지]</a:t>
                </a:r>
                <a:endParaRPr sz="2800" dirty="0">
                  <a:latin typeface="나눔고딕OTF" panose="020D0604000000000000" pitchFamily="34" charset="-127"/>
                  <a:ea typeface="나눔고딕OTF" panose="020D0604000000000000" pitchFamily="34" charset="-127"/>
                </a:endParaRPr>
              </a:p>
            </p:txBody>
          </p:sp>
        </p:grpSp>
        <p:grpSp>
          <p:nvGrpSpPr>
            <p:cNvPr id="14" name="그룹 13">
              <a:extLst>
                <a:ext uri="{FF2B5EF4-FFF2-40B4-BE49-F238E27FC236}">
                  <a16:creationId xmlns:a16="http://schemas.microsoft.com/office/drawing/2014/main" id="{56118260-EBF9-A368-82A2-215C0E3E98CD}"/>
                </a:ext>
              </a:extLst>
            </p:cNvPr>
            <p:cNvGrpSpPr/>
            <p:nvPr/>
          </p:nvGrpSpPr>
          <p:grpSpPr>
            <a:xfrm>
              <a:off x="18885575" y="9518901"/>
              <a:ext cx="6706200" cy="5970163"/>
              <a:chOff x="18951957" y="9518901"/>
              <a:chExt cx="6706200" cy="5970163"/>
            </a:xfrm>
          </p:grpSpPr>
          <p:pic>
            <p:nvPicPr>
              <p:cNvPr id="169" name="Google Shape;111;p1">
                <a:extLst>
                  <a:ext uri="{FF2B5EF4-FFF2-40B4-BE49-F238E27FC236}">
                    <a16:creationId xmlns:a16="http://schemas.microsoft.com/office/drawing/2014/main" id="{E9BAF792-518C-3641-4582-1B337588653F}"/>
                  </a:ext>
                </a:extLst>
              </p:cNvPr>
              <p:cNvPicPr preferRelativeResize="0"/>
              <p:nvPr/>
            </p:nvPicPr>
            <p:blipFill rotWithShape="1">
              <a:blip r:embed="rId14">
                <a:alphaModFix/>
              </a:blip>
              <a:srcRect t="7002"/>
              <a:stretch/>
            </p:blipFill>
            <p:spPr>
              <a:xfrm>
                <a:off x="20585013" y="9518901"/>
                <a:ext cx="3440088" cy="5368058"/>
              </a:xfrm>
              <a:prstGeom prst="rect">
                <a:avLst/>
              </a:prstGeom>
              <a:noFill/>
              <a:ln>
                <a:noFill/>
              </a:ln>
            </p:spPr>
          </p:pic>
          <p:sp>
            <p:nvSpPr>
              <p:cNvPr id="171" name="Google Shape;113;p1">
                <a:extLst>
                  <a:ext uri="{FF2B5EF4-FFF2-40B4-BE49-F238E27FC236}">
                    <a16:creationId xmlns:a16="http://schemas.microsoft.com/office/drawing/2014/main" id="{080A49E9-2D57-A697-3D72-589AF1EC9D10}"/>
                  </a:ext>
                </a:extLst>
              </p:cNvPr>
              <p:cNvSpPr txBox="1"/>
              <p:nvPr/>
            </p:nvSpPr>
            <p:spPr>
              <a:xfrm>
                <a:off x="18951957" y="14873464"/>
                <a:ext cx="6706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latin typeface="나눔고딕OTF" panose="020D0604000000000000" pitchFamily="34" charset="-127"/>
                    <a:ea typeface="나눔고딕OTF" panose="020D0604000000000000" pitchFamily="34" charset="-127"/>
                  </a:rPr>
                  <a:t>[그림</a:t>
                </a:r>
                <a:r>
                  <a:rPr lang="en-US" altLang="ko-KR" sz="2800" dirty="0">
                    <a:latin typeface="나눔고딕OTF" panose="020D0604000000000000" pitchFamily="34" charset="-127"/>
                    <a:ea typeface="나눔고딕OTF" panose="020D0604000000000000" pitchFamily="34" charset="-127"/>
                  </a:rPr>
                  <a:t> 7</a:t>
                </a:r>
                <a:r>
                  <a:rPr lang="ko-KR" sz="2800" dirty="0">
                    <a:latin typeface="나눔고딕OTF" panose="020D0604000000000000" pitchFamily="34" charset="-127"/>
                    <a:ea typeface="나눔고딕OTF" panose="020D0604000000000000" pitchFamily="34" charset="-127"/>
                  </a:rPr>
                  <a:t>. 문서 인식 이미지]</a:t>
                </a:r>
                <a:endParaRPr sz="2800" dirty="0">
                  <a:latin typeface="나눔고딕OTF" panose="020D0604000000000000" pitchFamily="34" charset="-127"/>
                  <a:ea typeface="나눔고딕OTF" panose="020D0604000000000000" pitchFamily="34" charset="-127"/>
                </a:endParaRPr>
              </a:p>
            </p:txBody>
          </p:sp>
        </p:grpSp>
        <p:grpSp>
          <p:nvGrpSpPr>
            <p:cNvPr id="15" name="그룹 14">
              <a:extLst>
                <a:ext uri="{FF2B5EF4-FFF2-40B4-BE49-F238E27FC236}">
                  <a16:creationId xmlns:a16="http://schemas.microsoft.com/office/drawing/2014/main" id="{8166A4CA-29D7-1AED-4604-725DBE69061B}"/>
                </a:ext>
              </a:extLst>
            </p:cNvPr>
            <p:cNvGrpSpPr/>
            <p:nvPr/>
          </p:nvGrpSpPr>
          <p:grpSpPr>
            <a:xfrm>
              <a:off x="23506302" y="10218011"/>
              <a:ext cx="6706200" cy="5272248"/>
              <a:chOff x="23506302" y="10218011"/>
              <a:chExt cx="6706200" cy="5272248"/>
            </a:xfrm>
          </p:grpSpPr>
          <p:sp>
            <p:nvSpPr>
              <p:cNvPr id="172" name="Google Shape;91;p1">
                <a:extLst>
                  <a:ext uri="{FF2B5EF4-FFF2-40B4-BE49-F238E27FC236}">
                    <a16:creationId xmlns:a16="http://schemas.microsoft.com/office/drawing/2014/main" id="{FDD3F779-3DAA-80E6-F9E5-B3C1A3D7D06C}"/>
                  </a:ext>
                </a:extLst>
              </p:cNvPr>
              <p:cNvSpPr txBox="1"/>
              <p:nvPr/>
            </p:nvSpPr>
            <p:spPr>
              <a:xfrm>
                <a:off x="23506302" y="14874736"/>
                <a:ext cx="67062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2800" dirty="0">
                    <a:latin typeface="나눔고딕OTF" panose="020D0604000000000000" pitchFamily="34" charset="-127"/>
                    <a:ea typeface="나눔고딕OTF" panose="020D0604000000000000" pitchFamily="34" charset="-127"/>
                  </a:rPr>
                  <a:t>[그림</a:t>
                </a:r>
                <a:r>
                  <a:rPr lang="en-US" altLang="ko-KR" sz="2800" dirty="0">
                    <a:latin typeface="나눔고딕OTF" panose="020D0604000000000000" pitchFamily="34" charset="-127"/>
                    <a:ea typeface="나눔고딕OTF" panose="020D0604000000000000" pitchFamily="34" charset="-127"/>
                  </a:rPr>
                  <a:t> 8</a:t>
                </a:r>
                <a:r>
                  <a:rPr lang="ko-KR" sz="2800" dirty="0">
                    <a:latin typeface="나눔고딕OTF" panose="020D0604000000000000" pitchFamily="34" charset="-127"/>
                    <a:ea typeface="나눔고딕OTF" panose="020D0604000000000000" pitchFamily="34" charset="-127"/>
                  </a:rPr>
                  <a:t>. </a:t>
                </a:r>
                <a:r>
                  <a:rPr lang="ko-KR" sz="2800" dirty="0" err="1">
                    <a:latin typeface="나눔고딕OTF" panose="020D0604000000000000" pitchFamily="34" charset="-127"/>
                    <a:ea typeface="나눔고딕OTF" panose="020D0604000000000000" pitchFamily="34" charset="-127"/>
                  </a:rPr>
                  <a:t>전처리</a:t>
                </a:r>
                <a:r>
                  <a:rPr lang="ko-KR" sz="2800" dirty="0">
                    <a:latin typeface="나눔고딕OTF" panose="020D0604000000000000" pitchFamily="34" charset="-127"/>
                    <a:ea typeface="나눔고딕OTF" panose="020D0604000000000000" pitchFamily="34" charset="-127"/>
                  </a:rPr>
                  <a:t> 된 이미지]</a:t>
                </a:r>
                <a:endParaRPr sz="2800" dirty="0">
                  <a:latin typeface="나눔고딕OTF" panose="020D0604000000000000" pitchFamily="34" charset="-127"/>
                  <a:ea typeface="나눔고딕OTF" panose="020D0604000000000000" pitchFamily="34" charset="-127"/>
                </a:endParaRPr>
              </a:p>
            </p:txBody>
          </p:sp>
          <p:pic>
            <p:nvPicPr>
              <p:cNvPr id="173" name="Google Shape;95;p1">
                <a:extLst>
                  <a:ext uri="{FF2B5EF4-FFF2-40B4-BE49-F238E27FC236}">
                    <a16:creationId xmlns:a16="http://schemas.microsoft.com/office/drawing/2014/main" id="{3C26FD2C-7152-B30E-0F4A-F12E9829412A}"/>
                  </a:ext>
                </a:extLst>
              </p:cNvPr>
              <p:cNvPicPr preferRelativeResize="0"/>
              <p:nvPr/>
            </p:nvPicPr>
            <p:blipFill>
              <a:blip r:embed="rId15">
                <a:alphaModFix/>
              </a:blip>
              <a:stretch>
                <a:fillRect/>
              </a:stretch>
            </p:blipFill>
            <p:spPr>
              <a:xfrm>
                <a:off x="25591283" y="10218011"/>
                <a:ext cx="2536239" cy="3632698"/>
              </a:xfrm>
              <a:prstGeom prst="rect">
                <a:avLst/>
              </a:prstGeom>
              <a:noFill/>
              <a:ln>
                <a:noFill/>
              </a:ln>
            </p:spPr>
          </p:pic>
        </p:grpSp>
      </p:grpSp>
      <p:grpSp>
        <p:nvGrpSpPr>
          <p:cNvPr id="31" name="그룹 30">
            <a:extLst>
              <a:ext uri="{FF2B5EF4-FFF2-40B4-BE49-F238E27FC236}">
                <a16:creationId xmlns:a16="http://schemas.microsoft.com/office/drawing/2014/main" id="{81A3BFBF-812E-FF8C-3B05-E7AF07D6C8EE}"/>
              </a:ext>
            </a:extLst>
          </p:cNvPr>
          <p:cNvGrpSpPr>
            <a:grpSpLocks noChangeAspect="1"/>
          </p:cNvGrpSpPr>
          <p:nvPr/>
        </p:nvGrpSpPr>
        <p:grpSpPr>
          <a:xfrm>
            <a:off x="24358663" y="32349458"/>
            <a:ext cx="5215761" cy="3477810"/>
            <a:chOff x="24287020" y="32199893"/>
            <a:chExt cx="5228273" cy="3486155"/>
          </a:xfrm>
        </p:grpSpPr>
        <p:pic>
          <p:nvPicPr>
            <p:cNvPr id="24" name="그림 23">
              <a:extLst>
                <a:ext uri="{FF2B5EF4-FFF2-40B4-BE49-F238E27FC236}">
                  <a16:creationId xmlns:a16="http://schemas.microsoft.com/office/drawing/2014/main" id="{E951CC7D-90B2-3476-EE7A-E099BA05900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287020" y="32201168"/>
              <a:ext cx="2613660" cy="3484880"/>
            </a:xfrm>
            <a:prstGeom prst="rect">
              <a:avLst/>
            </a:prstGeom>
          </p:spPr>
        </p:pic>
        <p:pic>
          <p:nvPicPr>
            <p:cNvPr id="27" name="그림 26">
              <a:extLst>
                <a:ext uri="{FF2B5EF4-FFF2-40B4-BE49-F238E27FC236}">
                  <a16:creationId xmlns:a16="http://schemas.microsoft.com/office/drawing/2014/main" id="{2C344E85-818C-9826-18E9-17E2F988335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6900677" y="32199893"/>
              <a:ext cx="2614616" cy="3486155"/>
            </a:xfrm>
            <a:prstGeom prst="rect">
              <a:avLst/>
            </a:prstGeom>
          </p:spPr>
        </p:pic>
      </p:grpSp>
      <p:sp>
        <p:nvSpPr>
          <p:cNvPr id="174" name="Google Shape;55;p1">
            <a:extLst>
              <a:ext uri="{FF2B5EF4-FFF2-40B4-BE49-F238E27FC236}">
                <a16:creationId xmlns:a16="http://schemas.microsoft.com/office/drawing/2014/main" id="{C93FF1E4-1C07-A73A-34F9-03C2AE5438C2}"/>
              </a:ext>
            </a:extLst>
          </p:cNvPr>
          <p:cNvSpPr/>
          <p:nvPr/>
        </p:nvSpPr>
        <p:spPr>
          <a:xfrm>
            <a:off x="24876106" y="35764566"/>
            <a:ext cx="4257280" cy="609357"/>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[그림 </a:t>
            </a:r>
            <a:r>
              <a:rPr lang="en-US" altLang="ko-KR" sz="2800" dirty="0">
                <a:solidFill>
                  <a:srgbClr val="000000"/>
                </a:solidFill>
                <a:latin typeface="나눔고딕OTF" panose="020D0604000000000000" pitchFamily="34" charset="-127"/>
                <a:ea typeface="나눔고딕OTF" panose="020D0604000000000000" pitchFamily="34" charset="-127"/>
                <a:cs typeface="Arial"/>
                <a:sym typeface="Arial"/>
              </a:rPr>
              <a:t>12</a:t>
            </a: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 </a:t>
            </a:r>
            <a:r>
              <a:rPr lang="ko-KR" altLang="en-US" sz="2800" dirty="0">
                <a:solidFill>
                  <a:srgbClr val="000000"/>
                </a:solidFill>
                <a:latin typeface="나눔고딕OTF" panose="020D0604000000000000" pitchFamily="34" charset="-127"/>
                <a:ea typeface="나눔고딕OTF" panose="020D0604000000000000" pitchFamily="34" charset="-127"/>
                <a:cs typeface="Arial"/>
                <a:sym typeface="Arial"/>
              </a:rPr>
              <a:t>제작한 디바이스</a:t>
            </a:r>
            <a:r>
              <a:rPr lang="ko-KR" sz="2800" dirty="0">
                <a:solidFill>
                  <a:srgbClr val="000000"/>
                </a:solidFill>
                <a:latin typeface="나눔고딕OTF" panose="020D0604000000000000" pitchFamily="34" charset="-127"/>
                <a:ea typeface="나눔고딕OTF" panose="020D0604000000000000" pitchFamily="34" charset="-127"/>
                <a:cs typeface="Arial"/>
                <a:sym typeface="Arial"/>
              </a:rPr>
              <a:t>]</a:t>
            </a:r>
            <a:endParaRPr sz="3200" dirty="0">
              <a:solidFill>
                <a:srgbClr val="000000"/>
              </a:solidFill>
              <a:latin typeface="나눔고딕OTF" panose="020D0604000000000000" pitchFamily="34" charset="-127"/>
              <a:ea typeface="나눔고딕OTF" panose="020D0604000000000000" pitchFamily="34" charset="-127"/>
              <a:cs typeface="Arial"/>
              <a:sym typeface="Arial"/>
            </a:endParaRPr>
          </a:p>
        </p:txBody>
      </p:sp>
    </p:spTree>
  </p:cSld>
  <p:clrMapOvr>
    <a:masterClrMapping/>
  </p:clrMapOvr>
  <p:transition/>
</p:sld>
</file>

<file path=ppt/theme/theme1.xml><?xml version="1.0" encoding="utf-8"?>
<a:theme xmlns:a="http://schemas.openxmlformats.org/drawingml/2006/main" name="PosterPresentations.com-100CMx14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a:cs typeface="Times New Roman"/>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4EC4B60226367146B37B37652E7DB8BF" ma:contentTypeVersion="10" ma:contentTypeDescription="새 문서를 만듭니다." ma:contentTypeScope="" ma:versionID="867694cf110b988053569b11e33641b4">
  <xsd:schema xmlns:xsd="http://www.w3.org/2001/XMLSchema" xmlns:xs="http://www.w3.org/2001/XMLSchema" xmlns:p="http://schemas.microsoft.com/office/2006/metadata/properties" xmlns:ns2="3bbc4273-10b2-4f99-9d78-d62c2ced87ff" xmlns:ns3="e7d9162b-fc76-458d-b159-a42affaa0f6f" targetNamespace="http://schemas.microsoft.com/office/2006/metadata/properties" ma:root="true" ma:fieldsID="0322848f30b9418d7c4858cc3f1e031f" ns2:_="" ns3:_="">
    <xsd:import namespace="3bbc4273-10b2-4f99-9d78-d62c2ced87ff"/>
    <xsd:import namespace="e7d9162b-fc76-458d-b159-a42affaa0f6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bc4273-10b2-4f99-9d78-d62c2ced87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이미지 태그" ma:readOnly="false" ma:fieldId="{5cf76f15-5ced-4ddc-b409-7134ff3c332f}" ma:taxonomyMulti="true" ma:sspId="29942ec2-574d-4a18-beb2-4517b5fcaff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d9162b-fc76-458d-b159-a42affaa0f6f"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1b3fa063-fe76-4e08-bb3b-320be35dfb0c}" ma:internalName="TaxCatchAll" ma:showField="CatchAllData" ma:web="e7d9162b-fc76-458d-b159-a42affaa0f6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916042-427A-4CD8-83E0-7319843FF192}"/>
</file>

<file path=customXml/itemProps2.xml><?xml version="1.0" encoding="utf-8"?>
<ds:datastoreItem xmlns:ds="http://schemas.openxmlformats.org/officeDocument/2006/customXml" ds:itemID="{15EDFD65-A153-483D-A7C1-8033C1181905}"/>
</file>

<file path=docProps/app.xml><?xml version="1.0" encoding="utf-8"?>
<Properties xmlns="http://schemas.openxmlformats.org/officeDocument/2006/extended-properties" xmlns:vt="http://schemas.openxmlformats.org/officeDocument/2006/docPropsVTypes">
  <TotalTime>4573</TotalTime>
  <Words>831</Words>
  <Application>Microsoft Office PowerPoint</Application>
  <PresentationFormat>사용자 지정</PresentationFormat>
  <Paragraphs>64</Paragraphs>
  <Slides>1</Slides>
  <Notes>1</Notes>
  <HiddenSlides>0</HiddenSlides>
  <MMClips>0</MMClips>
  <ScaleCrop>false</ScaleCrop>
  <HeadingPairs>
    <vt:vector size="8" baseType="variant">
      <vt:variant>
        <vt:lpstr>사용한 글꼴</vt:lpstr>
      </vt:variant>
      <vt:variant>
        <vt:i4>7</vt:i4>
      </vt:variant>
      <vt:variant>
        <vt:lpstr>테마</vt:lpstr>
      </vt:variant>
      <vt:variant>
        <vt:i4>2</vt:i4>
      </vt:variant>
      <vt:variant>
        <vt:lpstr>포함된 OLE 서버</vt:lpstr>
      </vt:variant>
      <vt:variant>
        <vt:i4>1</vt:i4>
      </vt:variant>
      <vt:variant>
        <vt:lpstr>슬라이드 제목</vt:lpstr>
      </vt:variant>
      <vt:variant>
        <vt:i4>1</vt:i4>
      </vt:variant>
    </vt:vector>
  </HeadingPairs>
  <TitlesOfParts>
    <vt:vector size="11" baseType="lpstr">
      <vt:lpstr>Arial Unicode MS</vt:lpstr>
      <vt:lpstr>굴림</vt:lpstr>
      <vt:lpstr>나눔고딕OTF</vt:lpstr>
      <vt:lpstr>Arial</vt:lpstr>
      <vt:lpstr>Trebuchet MS</vt:lpstr>
      <vt:lpstr>Times New Roman</vt:lpstr>
      <vt:lpstr>한양신명조</vt:lpstr>
      <vt:lpstr>PosterPresentations.com-100CMx140CM</vt:lpstr>
      <vt:lpstr>Classic - Wide Center</vt:lpstr>
      <vt:lpstr>Image</vt:lpstr>
      <vt:lpstr>PowerPoint 프레젠테이션</vt:lpstr>
    </vt:vector>
  </TitlesOfParts>
  <Company>Hewlett-Packard Company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유 동헌</cp:lastModifiedBy>
  <cp:revision>256</cp:revision>
  <dcterms:created xsi:type="dcterms:W3CDTF">2012-02-10T00:21:22Z</dcterms:created>
  <dcterms:modified xsi:type="dcterms:W3CDTF">2022-06-14T03:42:27Z</dcterms:modified>
</cp:coreProperties>
</file>